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319" r:id="rId5"/>
    <p:sldId id="256" r:id="rId6"/>
    <p:sldId id="257" r:id="rId7"/>
    <p:sldId id="290" r:id="rId8"/>
    <p:sldId id="259" r:id="rId9"/>
    <p:sldId id="286" r:id="rId10"/>
    <p:sldId id="304" r:id="rId11"/>
    <p:sldId id="287" r:id="rId12"/>
    <p:sldId id="288" r:id="rId13"/>
    <p:sldId id="289" r:id="rId14"/>
    <p:sldId id="264" r:id="rId15"/>
    <p:sldId id="305" r:id="rId16"/>
    <p:sldId id="265" r:id="rId17"/>
    <p:sldId id="266" r:id="rId18"/>
    <p:sldId id="268" r:id="rId19"/>
    <p:sldId id="269" r:id="rId20"/>
    <p:sldId id="270" r:id="rId21"/>
    <p:sldId id="267" r:id="rId22"/>
    <p:sldId id="271" r:id="rId23"/>
    <p:sldId id="312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316" r:id="rId33"/>
    <p:sldId id="280" r:id="rId34"/>
    <p:sldId id="295" r:id="rId35"/>
    <p:sldId id="318" r:id="rId36"/>
    <p:sldId id="307" r:id="rId37"/>
    <p:sldId id="291" r:id="rId38"/>
    <p:sldId id="293" r:id="rId39"/>
    <p:sldId id="308" r:id="rId40"/>
    <p:sldId id="297" r:id="rId41"/>
    <p:sldId id="309" r:id="rId42"/>
    <p:sldId id="282" r:id="rId43"/>
    <p:sldId id="298" r:id="rId44"/>
    <p:sldId id="313" r:id="rId45"/>
    <p:sldId id="299" r:id="rId46"/>
    <p:sldId id="301" r:id="rId47"/>
    <p:sldId id="302" r:id="rId48"/>
    <p:sldId id="303" r:id="rId49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F3F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0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9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Щракнете, за да редактирате стила на подзаглавията в образеца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3.1.2014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3.1.2014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3.1.2014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2457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9359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2179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7494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1222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5282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5142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4782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3.1.2014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9869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6253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22691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15138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817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37404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01537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98777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04525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0179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3.1.2014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54816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69775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99585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997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60887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48625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88430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57431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63520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5531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3.1.2014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89222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41100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80702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7781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7845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3.1.2014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3.1.2014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3.1.2014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3.1.2014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3.1.2014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0">
              <a:schemeClr val="accent5">
                <a:lumMod val="20000"/>
                <a:lumOff val="80000"/>
              </a:schemeClr>
            </a:gs>
            <a:gs pos="3000">
              <a:srgbClr val="D4DEFF"/>
            </a:gs>
            <a:gs pos="100000">
              <a:srgbClr val="D4DEFF"/>
            </a:gs>
            <a:gs pos="100000">
              <a:srgbClr val="44F3FC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CC536-4F3D-4E22-A9F1-A3C6D40310AC}" type="datetimeFigureOut">
              <a:rPr lang="bg-BG" smtClean="0"/>
              <a:pPr/>
              <a:t>3.1.2014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F3F3C-A60D-426C-8F94-912700854F7B}" type="slidenum">
              <a:rPr lang="bg-BG" smtClean="0"/>
              <a:pPr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0">
              <a:schemeClr val="accent5">
                <a:lumMod val="20000"/>
                <a:lumOff val="80000"/>
              </a:schemeClr>
            </a:gs>
            <a:gs pos="3000">
              <a:srgbClr val="D4DEFF"/>
            </a:gs>
            <a:gs pos="100000">
              <a:srgbClr val="D4DEFF"/>
            </a:gs>
            <a:gs pos="100000">
              <a:srgbClr val="44F3FC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4684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0">
              <a:schemeClr val="accent5">
                <a:lumMod val="20000"/>
                <a:lumOff val="80000"/>
              </a:schemeClr>
            </a:gs>
            <a:gs pos="3000">
              <a:srgbClr val="D4DEFF"/>
            </a:gs>
            <a:gs pos="100000">
              <a:srgbClr val="D4DEFF"/>
            </a:gs>
            <a:gs pos="100000">
              <a:srgbClr val="44F3FC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54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0">
              <a:schemeClr val="accent5">
                <a:lumMod val="20000"/>
                <a:lumOff val="80000"/>
              </a:schemeClr>
            </a:gs>
            <a:gs pos="3000">
              <a:srgbClr val="D4DEFF"/>
            </a:gs>
            <a:gs pos="100000">
              <a:srgbClr val="D4DEFF"/>
            </a:gs>
            <a:gs pos="100000">
              <a:srgbClr val="44F3FC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BCFEB-7763-4F7D-834F-C4882A6B84F6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3.1.2014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76CF9-6A00-4E98-B22D-84D6EC917A0B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883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pg_po_tr@yahoo.com" TargetMode="External"/><Relationship Id="rId2" Type="http://schemas.openxmlformats.org/officeDocument/2006/relationships/hyperlink" Target="http://www.pgt-razlog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endParaRPr lang="lv-LV" dirty="0" smtClean="0"/>
          </a:p>
          <a:p>
            <a:pPr algn="ctr">
              <a:buNone/>
            </a:pPr>
            <a:endParaRPr lang="lv-LV" sz="3600" dirty="0" smtClean="0"/>
          </a:p>
          <a:p>
            <a:pPr algn="ctr">
              <a:buNone/>
            </a:pPr>
            <a:r>
              <a:rPr lang="de-DE" sz="3600" dirty="0" smtClean="0"/>
              <a:t>Rezekne</a:t>
            </a:r>
            <a:r>
              <a:rPr lang="lv-LV" sz="3600" dirty="0" smtClean="0"/>
              <a:t>,</a:t>
            </a:r>
            <a:endParaRPr lang="de-DE" sz="3600" dirty="0" smtClean="0"/>
          </a:p>
          <a:p>
            <a:pPr algn="ctr">
              <a:buNone/>
            </a:pPr>
            <a:r>
              <a:rPr lang="en-US" sz="3600" dirty="0" smtClean="0"/>
              <a:t>first Comenius meeting</a:t>
            </a:r>
            <a:r>
              <a:rPr lang="lv-LV" sz="3600" dirty="0" smtClean="0"/>
              <a:t>,</a:t>
            </a:r>
            <a:r>
              <a:rPr lang="en-US" sz="3600" dirty="0" smtClean="0"/>
              <a:t> </a:t>
            </a:r>
            <a:endParaRPr lang="lv-LV" sz="3600" dirty="0" smtClean="0"/>
          </a:p>
          <a:p>
            <a:pPr algn="ctr">
              <a:buNone/>
            </a:pPr>
            <a:r>
              <a:rPr lang="en-US" sz="3600" dirty="0" smtClean="0"/>
              <a:t>November 17-22</a:t>
            </a:r>
            <a:endParaRPr lang="lv-LV" sz="3600" dirty="0"/>
          </a:p>
        </p:txBody>
      </p:sp>
      <p:pic>
        <p:nvPicPr>
          <p:cNvPr id="4" name="Picture 3" descr="D:\Users\User\Desktop\llp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76672"/>
            <a:ext cx="295232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cs typeface="Arial" charset="0"/>
              </a:rPr>
              <a:t>Course of study: Gas Appliances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Картина 7" descr="H:\Katalog\снимки за каталог\IMAG2657_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375053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Картина 4" descr="H:\Snimki-toplocentrala\DSCN550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628801"/>
            <a:ext cx="3554253" cy="372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9028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 поле 3"/>
          <p:cNvSpPr txBox="1"/>
          <p:nvPr/>
        </p:nvSpPr>
        <p:spPr>
          <a:xfrm>
            <a:off x="107504" y="1052736"/>
            <a:ext cx="4248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Own training center and a </a:t>
            </a:r>
            <a:r>
              <a:rPr lang="en-US" dirty="0"/>
              <a:t>license </a:t>
            </a:r>
            <a:r>
              <a:rPr lang="en-US" dirty="0" smtClean="0"/>
              <a:t>for </a:t>
            </a:r>
            <a:r>
              <a:rPr lang="en-US" dirty="0"/>
              <a:t>training of drivers category A, B and C</a:t>
            </a:r>
            <a:endParaRPr lang="bg-BG" dirty="0"/>
          </a:p>
          <a:p>
            <a:pPr lvl="0"/>
            <a:endParaRPr lang="bg-BG" dirty="0"/>
          </a:p>
          <a:p>
            <a:endParaRPr lang="bg-BG" dirty="0"/>
          </a:p>
        </p:txBody>
      </p:sp>
      <p:pic>
        <p:nvPicPr>
          <p:cNvPr id="5124" name="Picture 4" descr="D:\Documents and Settings\win\Desktop\creative classroom\moi\P60201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93521"/>
            <a:ext cx="2160240" cy="33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авоъгълник 4"/>
          <p:cNvSpPr/>
          <p:nvPr/>
        </p:nvSpPr>
        <p:spPr>
          <a:xfrm>
            <a:off x="107504" y="307460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i="1" dirty="0" smtClean="0">
                <a:solidFill>
                  <a:prstClr val="black"/>
                </a:solidFill>
              </a:rPr>
              <a:t>Our school offers:</a:t>
            </a:r>
            <a:endParaRPr lang="bg-BG" sz="2400" dirty="0">
              <a:solidFill>
                <a:prstClr val="black"/>
              </a:solidFill>
            </a:endParaRPr>
          </a:p>
        </p:txBody>
      </p:sp>
      <p:sp>
        <p:nvSpPr>
          <p:cNvPr id="6" name="Текстово поле 5"/>
          <p:cNvSpPr txBox="1"/>
          <p:nvPr/>
        </p:nvSpPr>
        <p:spPr>
          <a:xfrm>
            <a:off x="251520" y="5528264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/>
              <a:t>A dormitory with apartments with two </a:t>
            </a:r>
            <a:r>
              <a:rPr lang="en-US" dirty="0" smtClean="0"/>
              <a:t>bedrooms </a:t>
            </a:r>
            <a:r>
              <a:rPr lang="en-US" dirty="0"/>
              <a:t>and </a:t>
            </a:r>
            <a:r>
              <a:rPr lang="en-US" dirty="0" smtClean="0"/>
              <a:t>bathroom and school canteen.</a:t>
            </a:r>
            <a:endParaRPr lang="en-US" dirty="0"/>
          </a:p>
        </p:txBody>
      </p:sp>
      <p:pic>
        <p:nvPicPr>
          <p:cNvPr id="5125" name="Картина 17" descr="IMG_346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36285">
            <a:off x="2699792" y="3444503"/>
            <a:ext cx="2528685" cy="2255838"/>
          </a:xfrm>
          <a:prstGeom prst="rect">
            <a:avLst/>
          </a:prstGeom>
          <a:noFill/>
          <a:ln w="3175">
            <a:solidFill>
              <a:srgbClr val="FFFFFF"/>
            </a:solidFill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ово поле 6"/>
          <p:cNvSpPr txBox="1"/>
          <p:nvPr/>
        </p:nvSpPr>
        <p:spPr>
          <a:xfrm>
            <a:off x="2771800" y="5733256"/>
            <a:ext cx="2456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provide transport for our students from the region.</a:t>
            </a:r>
            <a:endParaRPr lang="bg-BG" dirty="0"/>
          </a:p>
        </p:txBody>
      </p:sp>
      <p:pic>
        <p:nvPicPr>
          <p:cNvPr id="5126" name="Picture 6" descr="D:\Documents and Settings\win\Desktop\creative classroom\moi\P60201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30742">
            <a:off x="5652120" y="3562249"/>
            <a:ext cx="2399599" cy="213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ово поле 7"/>
          <p:cNvSpPr txBox="1"/>
          <p:nvPr/>
        </p:nvSpPr>
        <p:spPr>
          <a:xfrm>
            <a:off x="5940152" y="5805264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school </a:t>
            </a:r>
            <a:r>
              <a:rPr lang="en-US" dirty="0" smtClean="0"/>
              <a:t>café.</a:t>
            </a:r>
            <a:endParaRPr lang="bg-BG" dirty="0"/>
          </a:p>
          <a:p>
            <a:endParaRPr lang="bg-BG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885664"/>
            <a:ext cx="4186039" cy="242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72739" dir="3238358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4199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s and Settings\win\Desktop\9 may pictures and presentatiaons\P4230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335943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ocuments and Settings\win\Desktop\9 may pictures and presentatiaons\P4230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0768"/>
            <a:ext cx="3780632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Documents and Settings\win\Desktop\9 may pictures and presentatiaons\P4230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335943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>
            <a:off x="4427984" y="26064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school hall </a:t>
            </a:r>
            <a:endParaRPr lang="bg-BG" dirty="0"/>
          </a:p>
        </p:txBody>
      </p:sp>
      <p:sp>
        <p:nvSpPr>
          <p:cNvPr id="3" name="Текстово поле 2"/>
          <p:cNvSpPr txBox="1"/>
          <p:nvPr/>
        </p:nvSpPr>
        <p:spPr>
          <a:xfrm>
            <a:off x="179512" y="342900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Universal Declaration of Human Rights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xmlns="" val="199058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1 ucheben den\P82903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7486829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>
            <a:off x="1259632" y="404664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Geography lab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xmlns="" val="335937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1 ucheben den\P82903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7198797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>
            <a:off x="611560" y="332656"/>
            <a:ext cx="7198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History lab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xmlns="" val="15061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1 ucheben den\P82903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3" y="2708920"/>
            <a:ext cx="5169783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>
            <a:off x="2267744" y="33265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Biology and chemistry lab</a:t>
            </a:r>
            <a:endParaRPr lang="bg-BG" dirty="0"/>
          </a:p>
        </p:txBody>
      </p:sp>
      <p:pic>
        <p:nvPicPr>
          <p:cNvPr id="9219" name="Picture 3" descr="F:\1 ucheben den\P82903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383935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254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1 ucheben den\P82902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7198797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>
            <a:off x="539552" y="62068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Our foreign language lab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xmlns="" val="108672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1 ucheben den\P82903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198797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>
            <a:off x="971600" y="332656"/>
            <a:ext cx="7198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lab of our future accountants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xmlns="" val="225121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1 ucheben den\P82903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3863094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1 ucheben den\P82903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12976"/>
            <a:ext cx="3816424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>
            <a:off x="539552" y="836712"/>
            <a:ext cx="2088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Labs for theoretical  and practical lessons for maintains of  transport vehicles.</a:t>
            </a:r>
            <a:endParaRPr lang="bg-BG" dirty="0"/>
          </a:p>
        </p:txBody>
      </p:sp>
      <p:pic>
        <p:nvPicPr>
          <p:cNvPr id="2050" name="Picture 2" descr="_DSC046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488" y="428604"/>
            <a:ext cx="4371975" cy="319087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8980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827584" y="476672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Our non pedagogical staff</a:t>
            </a:r>
            <a:endParaRPr lang="bg-BG" dirty="0"/>
          </a:p>
        </p:txBody>
      </p:sp>
      <p:pic>
        <p:nvPicPr>
          <p:cNvPr id="12291" name="Picture 3" descr="F:\1 ucheben den\Копие от P82903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7991312" cy="534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587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s and Settings\win\Desktop\Нова папка (2)\uchilishte\P809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7848872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ово поле 4"/>
          <p:cNvSpPr txBox="1"/>
          <p:nvPr/>
        </p:nvSpPr>
        <p:spPr>
          <a:xfrm>
            <a:off x="0" y="11663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High Vocational School of Transport, </a:t>
            </a:r>
            <a:r>
              <a:rPr lang="en-US" sz="3200" dirty="0" err="1" smtClean="0"/>
              <a:t>Razlog</a:t>
            </a:r>
            <a:r>
              <a:rPr lang="en-US" sz="3200" dirty="0" smtClean="0"/>
              <a:t>, Bulgaria</a:t>
            </a:r>
            <a:endParaRPr lang="bg-BG" sz="3200" dirty="0"/>
          </a:p>
        </p:txBody>
      </p:sp>
    </p:spTree>
    <p:extLst>
      <p:ext uri="{BB962C8B-B14F-4D97-AF65-F5344CB8AC3E}">
        <p14:creationId xmlns:p14="http://schemas.microsoft.com/office/powerpoint/2010/main" xmlns="" val="55802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539552" y="160338"/>
            <a:ext cx="820891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000" dirty="0" smtClean="0"/>
          </a:p>
          <a:p>
            <a:pPr algn="ctr"/>
            <a:r>
              <a:rPr lang="en-US" sz="4000" dirty="0" smtClean="0"/>
              <a:t>National</a:t>
            </a:r>
          </a:p>
          <a:p>
            <a:pPr algn="ctr"/>
            <a:endParaRPr lang="en-US" sz="4000" dirty="0" smtClean="0"/>
          </a:p>
          <a:p>
            <a:pPr algn="ctr"/>
            <a:endParaRPr lang="en-US" sz="4000" dirty="0"/>
          </a:p>
          <a:p>
            <a:pPr algn="ctr"/>
            <a:endParaRPr lang="en-US" sz="4000" dirty="0" smtClean="0"/>
          </a:p>
          <a:p>
            <a:pPr algn="ctr"/>
            <a:endParaRPr lang="en-US" sz="4000" dirty="0"/>
          </a:p>
          <a:p>
            <a:pPr algn="ctr"/>
            <a:endParaRPr lang="bg-BG" dirty="0"/>
          </a:p>
        </p:txBody>
      </p:sp>
      <p:sp>
        <p:nvSpPr>
          <p:cNvPr id="3" name="AutoShape 2" descr="http://t3.gstatic.com/images?q=tbn:ANd9GcTPb4Ib6xm_vl0ec5w996FzbOdGC2xV5bMLeKelz4V4PQkjrYYBa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1027" name="Picture 3" descr="D:\Documents and Settings\win\Desktop\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19166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281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2007" y="233540"/>
            <a:ext cx="1368425" cy="11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60648"/>
            <a:ext cx="1785950" cy="1260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Текстово поле 6"/>
          <p:cNvSpPr txBox="1"/>
          <p:nvPr/>
        </p:nvSpPr>
        <p:spPr>
          <a:xfrm>
            <a:off x="611560" y="1831159"/>
            <a:ext cx="792088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Project</a:t>
            </a:r>
          </a:p>
          <a:p>
            <a:pPr algn="ctr"/>
            <a:endParaRPr lang="en-US" sz="2400" dirty="0"/>
          </a:p>
          <a:p>
            <a:pPr algn="ctr"/>
            <a:r>
              <a:rPr lang="en-US" sz="3200" dirty="0" smtClean="0"/>
              <a:t>To Make the School Attractive for Young People</a:t>
            </a:r>
          </a:p>
          <a:p>
            <a:pPr algn="ctr"/>
            <a:endParaRPr lang="en-US" dirty="0"/>
          </a:p>
          <a:p>
            <a:pPr algn="ctr"/>
            <a:r>
              <a:rPr lang="en-US" sz="2400" dirty="0" smtClean="0"/>
              <a:t>The project is realized by the financial support of Operational Program “Development of Human Recourses </a:t>
            </a:r>
            <a:r>
              <a:rPr lang="ru-RU" sz="2400" dirty="0" smtClean="0"/>
              <a:t>”,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co-financed by European social fund of the European Union.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xmlns="" val="356776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51520" y="598164"/>
            <a:ext cx="3816425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211959" y="2116099"/>
            <a:ext cx="4216637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Правоъгълник 3"/>
          <p:cNvSpPr/>
          <p:nvPr/>
        </p:nvSpPr>
        <p:spPr>
          <a:xfrm>
            <a:off x="4716015" y="932527"/>
            <a:ext cx="35283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                          Club  </a:t>
            </a:r>
          </a:p>
          <a:p>
            <a:r>
              <a:rPr lang="en-US" i="1" dirty="0" smtClean="0"/>
              <a:t>“The secrets of the success ”</a:t>
            </a:r>
            <a:r>
              <a:rPr lang="ru-RU" i="1" dirty="0"/>
              <a:t/>
            </a:r>
            <a:br>
              <a:rPr lang="ru-RU" i="1" dirty="0"/>
            </a:br>
            <a:endParaRPr lang="bg-BG" dirty="0"/>
          </a:p>
        </p:txBody>
      </p:sp>
      <p:sp>
        <p:nvSpPr>
          <p:cNvPr id="5" name="Правоъгълник 4"/>
          <p:cNvSpPr/>
          <p:nvPr/>
        </p:nvSpPr>
        <p:spPr>
          <a:xfrm>
            <a:off x="467544" y="4437112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Project manager</a:t>
            </a:r>
            <a:r>
              <a:rPr lang="bg-BG" dirty="0" smtClean="0"/>
              <a:t> </a:t>
            </a:r>
            <a:r>
              <a:rPr lang="bg-BG" dirty="0"/>
              <a:t>:</a:t>
            </a:r>
          </a:p>
          <a:p>
            <a:r>
              <a:rPr lang="bg-BG" dirty="0"/>
              <a:t>        </a:t>
            </a:r>
            <a:r>
              <a:rPr lang="en-US" dirty="0" smtClean="0"/>
              <a:t>Milena </a:t>
            </a:r>
            <a:r>
              <a:rPr lang="en-US" dirty="0" err="1" smtClean="0"/>
              <a:t>Georgieva</a:t>
            </a:r>
            <a:r>
              <a:rPr lang="bg-BG" dirty="0" smtClean="0"/>
              <a:t>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xmlns="" val="90019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07504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                             Club</a:t>
            </a:r>
            <a:r>
              <a:rPr lang="ru-RU" dirty="0" smtClean="0"/>
              <a:t>  </a:t>
            </a:r>
            <a:endParaRPr lang="en-US" dirty="0" smtClean="0"/>
          </a:p>
          <a:p>
            <a:r>
              <a:rPr lang="en-US" dirty="0" smtClean="0"/>
              <a:t>“Shorthand </a:t>
            </a:r>
            <a:r>
              <a:rPr lang="en-US" dirty="0"/>
              <a:t>and quick </a:t>
            </a:r>
            <a:r>
              <a:rPr lang="en-US" dirty="0" smtClean="0"/>
              <a:t>learning”</a:t>
            </a:r>
            <a:endParaRPr lang="bg-BG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77280" y="2780928"/>
            <a:ext cx="4032448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572000" y="692696"/>
            <a:ext cx="3734319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авоъгълник 4"/>
          <p:cNvSpPr/>
          <p:nvPr/>
        </p:nvSpPr>
        <p:spPr>
          <a:xfrm>
            <a:off x="4409728" y="5229200"/>
            <a:ext cx="4515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Project manager: Silvia </a:t>
            </a:r>
            <a:r>
              <a:rPr lang="en-US" dirty="0" err="1" smtClean="0"/>
              <a:t>Blagoeva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xmlns="" val="124195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79512" y="548680"/>
            <a:ext cx="45173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             Club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Razlog</a:t>
            </a:r>
            <a:r>
              <a:rPr lang="en-US" dirty="0" smtClean="0"/>
              <a:t>-history, traditions and customs”</a:t>
            </a:r>
            <a:endParaRPr lang="bg-BG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373" y="2636912"/>
            <a:ext cx="4320479" cy="3036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427984" y="517304"/>
            <a:ext cx="4032448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авоъгълник 4"/>
          <p:cNvSpPr/>
          <p:nvPr/>
        </p:nvSpPr>
        <p:spPr>
          <a:xfrm>
            <a:off x="4788024" y="4221088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Project manager: </a:t>
            </a:r>
            <a:r>
              <a:rPr lang="en-US" dirty="0" err="1" smtClean="0"/>
              <a:t>Velko</a:t>
            </a:r>
            <a:r>
              <a:rPr lang="en-US" dirty="0" smtClean="0"/>
              <a:t> </a:t>
            </a:r>
            <a:r>
              <a:rPr lang="en-US" dirty="0" err="1" smtClean="0"/>
              <a:t>Kovachev</a:t>
            </a:r>
            <a:r>
              <a:rPr lang="bg-BG" dirty="0"/>
              <a:t/>
            </a:r>
            <a:br>
              <a:rPr lang="bg-BG" dirty="0"/>
            </a:b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xmlns="" val="288367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467544" y="332656"/>
            <a:ext cx="3960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en-US" dirty="0" smtClean="0"/>
              <a:t>       Club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«</a:t>
            </a:r>
            <a:r>
              <a:rPr lang="en-US" dirty="0" smtClean="0"/>
              <a:t>”Shooting”</a:t>
            </a:r>
            <a:r>
              <a:rPr lang="ru-RU" dirty="0" smtClean="0"/>
              <a:t>» 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  <a:endParaRPr lang="bg-BG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3888432" cy="3384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F:\P82402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12976"/>
            <a:ext cx="3744416" cy="3129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ово поле 4"/>
          <p:cNvSpPr txBox="1"/>
          <p:nvPr/>
        </p:nvSpPr>
        <p:spPr>
          <a:xfrm>
            <a:off x="323528" y="486916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Project manager: Simeon </a:t>
            </a:r>
            <a:r>
              <a:rPr lang="en-US" dirty="0" err="1" smtClean="0"/>
              <a:t>Damianov</a:t>
            </a:r>
            <a:endParaRPr lang="bg-BG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3384375" cy="241231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3831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434" y="908720"/>
            <a:ext cx="3888432" cy="3032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619763" y="3116238"/>
            <a:ext cx="3768122" cy="312107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Правоъгълник 3"/>
          <p:cNvSpPr/>
          <p:nvPr/>
        </p:nvSpPr>
        <p:spPr>
          <a:xfrm>
            <a:off x="6012160" y="1268760"/>
            <a:ext cx="2448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en-US" dirty="0" smtClean="0"/>
              <a:t>             Club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  <a:r>
              <a:rPr lang="en-US" dirty="0" smtClean="0"/>
              <a:t>“Young ecologist”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                     </a:t>
            </a:r>
            <a:endParaRPr lang="bg-BG" dirty="0"/>
          </a:p>
        </p:txBody>
      </p:sp>
      <p:sp>
        <p:nvSpPr>
          <p:cNvPr id="5" name="Правоъгълник 4"/>
          <p:cNvSpPr/>
          <p:nvPr/>
        </p:nvSpPr>
        <p:spPr>
          <a:xfrm>
            <a:off x="845840" y="4797152"/>
            <a:ext cx="3654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Project manager: </a:t>
            </a:r>
            <a:r>
              <a:rPr lang="en-US" dirty="0" err="1" smtClean="0"/>
              <a:t>Hrisitna</a:t>
            </a:r>
            <a:r>
              <a:rPr lang="en-US" dirty="0" smtClean="0"/>
              <a:t> </a:t>
            </a:r>
            <a:r>
              <a:rPr lang="en-US" dirty="0" err="1" smtClean="0"/>
              <a:t>Popova</a:t>
            </a:r>
            <a:endParaRPr lang="bg-BG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dirty="0"/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xmlns="" val="351231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539552" y="116632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           </a:t>
            </a:r>
            <a:r>
              <a:rPr lang="bg-BG" i="1" dirty="0" smtClean="0"/>
              <a:t>      </a:t>
            </a:r>
            <a:r>
              <a:rPr lang="en-US" i="1" dirty="0" smtClean="0"/>
              <a:t>Club</a:t>
            </a:r>
            <a:r>
              <a:rPr lang="bg-BG" i="1" dirty="0"/>
              <a:t/>
            </a:r>
            <a:br>
              <a:rPr lang="bg-BG" i="1" dirty="0"/>
            </a:br>
            <a:r>
              <a:rPr lang="en-US" i="1" dirty="0" smtClean="0"/>
              <a:t>  </a:t>
            </a:r>
            <a:r>
              <a:rPr lang="ru-RU" dirty="0" smtClean="0"/>
              <a:t> «</a:t>
            </a:r>
            <a:r>
              <a:rPr lang="en-US" dirty="0" smtClean="0"/>
              <a:t>To express myself by dance</a:t>
            </a:r>
            <a:r>
              <a:rPr lang="ru-RU" dirty="0" smtClean="0"/>
              <a:t>»</a:t>
            </a:r>
            <a:endParaRPr lang="bg-BG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33" y="849005"/>
            <a:ext cx="4093351" cy="3242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7915" y="871845"/>
            <a:ext cx="4226384" cy="3354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авоъгълник 4"/>
          <p:cNvSpPr/>
          <p:nvPr/>
        </p:nvSpPr>
        <p:spPr>
          <a:xfrm>
            <a:off x="5434557" y="225514"/>
            <a:ext cx="313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                Club</a:t>
            </a:r>
          </a:p>
          <a:p>
            <a:r>
              <a:rPr lang="en-US" dirty="0" smtClean="0"/>
              <a:t>“Sing and Dance”</a:t>
            </a:r>
            <a:r>
              <a:rPr lang="ru-RU" dirty="0" smtClean="0"/>
              <a:t> </a:t>
            </a:r>
            <a:endParaRPr lang="bg-BG" dirty="0"/>
          </a:p>
        </p:txBody>
      </p:sp>
      <p:sp>
        <p:nvSpPr>
          <p:cNvPr id="6" name="Правоъгълник 5"/>
          <p:cNvSpPr/>
          <p:nvPr/>
        </p:nvSpPr>
        <p:spPr>
          <a:xfrm>
            <a:off x="5292080" y="5157192"/>
            <a:ext cx="40324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Project managers</a:t>
            </a:r>
            <a:r>
              <a:rPr lang="bg-BG" dirty="0" smtClean="0"/>
              <a:t>:</a:t>
            </a:r>
            <a:endParaRPr lang="en-US" dirty="0" smtClean="0"/>
          </a:p>
          <a:p>
            <a:pPr algn="ctr"/>
            <a:r>
              <a:rPr lang="en-US" dirty="0" err="1" smtClean="0"/>
              <a:t>Zina</a:t>
            </a:r>
            <a:r>
              <a:rPr lang="en-US" dirty="0" smtClean="0"/>
              <a:t> </a:t>
            </a:r>
            <a:r>
              <a:rPr lang="en-US" dirty="0" err="1" smtClean="0"/>
              <a:t>Toncheva</a:t>
            </a:r>
            <a:r>
              <a:rPr lang="en-US" dirty="0" smtClean="0"/>
              <a:t>,</a:t>
            </a:r>
          </a:p>
          <a:p>
            <a:pPr algn="ctr"/>
            <a:r>
              <a:rPr lang="en-US" dirty="0" err="1" smtClean="0"/>
              <a:t>Krasimir</a:t>
            </a:r>
            <a:r>
              <a:rPr lang="en-US" dirty="0" smtClean="0"/>
              <a:t> </a:t>
            </a:r>
            <a:r>
              <a:rPr lang="en-US" dirty="0" err="1" smtClean="0"/>
              <a:t>Dragunun</a:t>
            </a:r>
            <a:r>
              <a:rPr lang="en-US" dirty="0" smtClean="0"/>
              <a:t>,</a:t>
            </a:r>
          </a:p>
          <a:p>
            <a:pPr algn="ctr"/>
            <a:r>
              <a:rPr lang="en-US" dirty="0" smtClean="0"/>
              <a:t> Ivan </a:t>
            </a:r>
            <a:r>
              <a:rPr lang="en-US" dirty="0" err="1" smtClean="0"/>
              <a:t>Chaka</a:t>
            </a:r>
            <a:r>
              <a:rPr lang="en-US" dirty="0" err="1"/>
              <a:t>l</a:t>
            </a:r>
            <a:r>
              <a:rPr lang="en-US" dirty="0" err="1" smtClean="0"/>
              <a:t>ov</a:t>
            </a:r>
            <a:r>
              <a:rPr lang="bg-BG" dirty="0" smtClean="0"/>
              <a:t>     </a:t>
            </a:r>
            <a:endParaRPr lang="bg-BG" dirty="0"/>
          </a:p>
          <a:p>
            <a:pPr algn="ctr"/>
            <a:r>
              <a:rPr lang="bg-BG" dirty="0"/>
              <a:t>   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4509120"/>
            <a:ext cx="2877842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9732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899592" y="620688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Club </a:t>
            </a:r>
          </a:p>
          <a:p>
            <a:r>
              <a:rPr lang="en-US" dirty="0" smtClean="0"/>
              <a:t>“Europe”</a:t>
            </a:r>
            <a:endParaRPr lang="bg-BG" dirty="0"/>
          </a:p>
        </p:txBody>
      </p:sp>
      <p:pic>
        <p:nvPicPr>
          <p:cNvPr id="13314" name="Picture 2" descr="D:\Documents and Settings\win\Desktop\9 may pictures and presentatiaons\P42400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98" y="1806778"/>
            <a:ext cx="4319278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Documents and Settings\win\Desktop\9 may pictures and presentatiaons\P4240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4319278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/>
          <p:cNvSpPr txBox="1"/>
          <p:nvPr/>
        </p:nvSpPr>
        <p:spPr>
          <a:xfrm>
            <a:off x="252722" y="5651956"/>
            <a:ext cx="388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Project manager:  </a:t>
            </a:r>
            <a:r>
              <a:rPr lang="en-US" dirty="0" err="1" smtClean="0"/>
              <a:t>Goritsa</a:t>
            </a:r>
            <a:r>
              <a:rPr lang="en-US" dirty="0" smtClean="0"/>
              <a:t> </a:t>
            </a:r>
            <a:r>
              <a:rPr lang="en-US" dirty="0" err="1" smtClean="0"/>
              <a:t>Lazarova</a:t>
            </a:r>
            <a:endParaRPr lang="bg-BG" dirty="0"/>
          </a:p>
        </p:txBody>
      </p:sp>
      <p:pic>
        <p:nvPicPr>
          <p:cNvPr id="13317" name="Picture 5" descr="D:\Documents and Settings\win\Desktop\9 may pictures and presentatiaons\P42400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4319278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7535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4294967295"/>
          </p:nvPr>
        </p:nvSpPr>
        <p:spPr>
          <a:xfrm>
            <a:off x="0" y="0"/>
            <a:ext cx="8964488" cy="666936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bg-BG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Club “Taekwondo”</a:t>
            </a:r>
          </a:p>
          <a:p>
            <a:endParaRPr lang="en-US" dirty="0"/>
          </a:p>
          <a:p>
            <a:endParaRPr lang="bg-BG" dirty="0" smtClean="0"/>
          </a:p>
          <a:p>
            <a:pPr marL="0" indent="0">
              <a:buNone/>
            </a:pPr>
            <a:r>
              <a:rPr lang="en-US" dirty="0" smtClean="0"/>
              <a:t>Club “Understanding </a:t>
            </a:r>
            <a:r>
              <a:rPr lang="en-US" dirty="0"/>
              <a:t>the nature </a:t>
            </a:r>
            <a:r>
              <a:rPr lang="en-US" dirty="0" smtClean="0"/>
              <a:t>of </a:t>
            </a:r>
            <a:r>
              <a:rPr lang="en-US" dirty="0" err="1" smtClean="0"/>
              <a:t>Razlog</a:t>
            </a:r>
            <a:r>
              <a:rPr lang="en-US" dirty="0" smtClean="0"/>
              <a:t> valley </a:t>
            </a:r>
            <a:r>
              <a:rPr lang="en-US" dirty="0"/>
              <a:t>and river valley </a:t>
            </a:r>
            <a:r>
              <a:rPr lang="en-US" dirty="0" err="1" smtClean="0"/>
              <a:t>Mest</a:t>
            </a:r>
            <a:r>
              <a:rPr lang="bg-BG" dirty="0" smtClean="0"/>
              <a:t>а</a:t>
            </a:r>
            <a:r>
              <a:rPr lang="en-US" dirty="0" smtClean="0"/>
              <a:t>”</a:t>
            </a:r>
            <a:r>
              <a:rPr lang="bg-BG" dirty="0" smtClean="0"/>
              <a:t> </a:t>
            </a:r>
          </a:p>
        </p:txBody>
      </p:sp>
      <p:pic>
        <p:nvPicPr>
          <p:cNvPr id="1027" name="Picture 3" descr="D:\Documents and Settings\win\Desktop\изтеглен файл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4664"/>
            <a:ext cx="3672408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ово поле 3"/>
          <p:cNvSpPr txBox="1"/>
          <p:nvPr/>
        </p:nvSpPr>
        <p:spPr>
          <a:xfrm>
            <a:off x="4932040" y="2514378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Club </a:t>
            </a:r>
          </a:p>
          <a:p>
            <a:r>
              <a:rPr lang="en-US" dirty="0" smtClean="0"/>
              <a:t>“</a:t>
            </a:r>
            <a:r>
              <a:rPr lang="en-US" dirty="0"/>
              <a:t>Successful entrepreneur</a:t>
            </a:r>
            <a:r>
              <a:rPr lang="bg-BG" dirty="0"/>
              <a:t>-</a:t>
            </a:r>
            <a:r>
              <a:rPr lang="en-US" dirty="0"/>
              <a:t>cut and sew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Project manager: </a:t>
            </a:r>
            <a:r>
              <a:rPr lang="en-US" dirty="0" err="1" smtClean="0"/>
              <a:t>Gergana</a:t>
            </a:r>
            <a:r>
              <a:rPr lang="en-US" dirty="0" smtClean="0"/>
              <a:t> </a:t>
            </a:r>
            <a:r>
              <a:rPr lang="en-US" dirty="0" err="1" smtClean="0"/>
              <a:t>Tonina</a:t>
            </a:r>
            <a:endParaRPr lang="bg-BG" dirty="0"/>
          </a:p>
          <a:p>
            <a:endParaRPr lang="bg-BG" dirty="0"/>
          </a:p>
        </p:txBody>
      </p:sp>
      <p:sp>
        <p:nvSpPr>
          <p:cNvPr id="5" name="Photo"/>
          <p:cNvSpPr>
            <a:spLocks noEditPoints="1" noChangeArrowheads="1"/>
          </p:cNvSpPr>
          <p:nvPr/>
        </p:nvSpPr>
        <p:spPr bwMode="auto">
          <a:xfrm>
            <a:off x="755576" y="332655"/>
            <a:ext cx="2736304" cy="1815083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" name="Текстово поле 5"/>
          <p:cNvSpPr txBox="1"/>
          <p:nvPr/>
        </p:nvSpPr>
        <p:spPr>
          <a:xfrm>
            <a:off x="611560" y="2329712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Club </a:t>
            </a:r>
          </a:p>
          <a:p>
            <a:r>
              <a:rPr lang="en-US" dirty="0" smtClean="0"/>
              <a:t>“</a:t>
            </a:r>
            <a:r>
              <a:rPr lang="en-US" dirty="0"/>
              <a:t>Photography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Project manager: </a:t>
            </a:r>
            <a:r>
              <a:rPr lang="en-US" dirty="0" err="1" smtClean="0"/>
              <a:t>Simo</a:t>
            </a:r>
            <a:r>
              <a:rPr lang="en-US" dirty="0" smtClean="0"/>
              <a:t> </a:t>
            </a:r>
            <a:r>
              <a:rPr lang="en-US" dirty="0" err="1" smtClean="0"/>
              <a:t>Strahilov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19043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 descr="http://bulhoteltour.com/media/cache/5b/5d/thumb4_BulHotelTour_Map_Bulgaria_Razlo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96752"/>
            <a:ext cx="678894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2871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95536" y="177485"/>
            <a:ext cx="4585629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148913" y="177485"/>
            <a:ext cx="1918614" cy="108494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Правоъгълник 3"/>
          <p:cNvSpPr/>
          <p:nvPr/>
        </p:nvSpPr>
        <p:spPr>
          <a:xfrm>
            <a:off x="68727" y="1412776"/>
            <a:ext cx="752760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                           Project</a:t>
            </a:r>
          </a:p>
          <a:p>
            <a:r>
              <a:rPr lang="en-US" sz="2800" b="1" dirty="0" smtClean="0"/>
              <a:t>              Students’ placement </a:t>
            </a:r>
            <a:r>
              <a:rPr lang="ru-RU" sz="2800" b="1" dirty="0" smtClean="0"/>
              <a:t> </a:t>
            </a:r>
            <a:endParaRPr lang="en-US" sz="2800" b="1" dirty="0" smtClean="0"/>
          </a:p>
          <a:p>
            <a:r>
              <a:rPr lang="en-US" sz="2800" b="1" dirty="0"/>
              <a:t> </a:t>
            </a:r>
            <a:r>
              <a:rPr lang="en-US" sz="2800" b="1" dirty="0" smtClean="0"/>
              <a:t>                </a:t>
            </a:r>
            <a:r>
              <a:rPr lang="ru-RU" dirty="0" smtClean="0"/>
              <a:t>BG </a:t>
            </a:r>
            <a:r>
              <a:rPr lang="ru-RU" dirty="0"/>
              <a:t>051PO0001-3.3.07-0001</a:t>
            </a:r>
            <a:br>
              <a:rPr lang="ru-RU" dirty="0"/>
            </a:br>
            <a:endParaRPr lang="en-US" sz="2000" dirty="0" smtClean="0"/>
          </a:p>
          <a:p>
            <a:r>
              <a:rPr lang="en-US" sz="2000" dirty="0" smtClean="0"/>
              <a:t>In this project students can work in a real places. </a:t>
            </a:r>
          </a:p>
          <a:p>
            <a:r>
              <a:rPr lang="en-US" sz="2000" dirty="0" smtClean="0"/>
              <a:t>It is the beginning of dual system in VET in Bulgaria.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/>
            </a:r>
            <a:br>
              <a:rPr lang="ru-RU" sz="2000" b="1" dirty="0"/>
            </a:br>
            <a:endParaRPr lang="bg-BG" sz="20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247351" y="3861048"/>
            <a:ext cx="4033844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2" descr="IMG_046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005064"/>
            <a:ext cx="3632685" cy="2644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Снимка06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8913" y="1373866"/>
            <a:ext cx="170259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4966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95375" y="817563"/>
            <a:ext cx="6964363" cy="1459309"/>
          </a:xfrm>
        </p:spPr>
        <p:txBody>
          <a:bodyPr rtlCol="0">
            <a:normAutofit fontScale="90000"/>
          </a:bodyPr>
          <a:lstStyle/>
          <a:p>
            <a:pPr lvl="0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bg-BG" sz="2000" dirty="0" smtClean="0"/>
              <a:t/>
            </a:r>
            <a:br>
              <a:rPr lang="bg-BG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1800" dirty="0" smtClean="0"/>
              <a:t> </a:t>
            </a:r>
            <a:r>
              <a:rPr lang="en-US" sz="1800" dirty="0" smtClean="0"/>
              <a:t>Project  </a:t>
            </a:r>
            <a:r>
              <a:rPr lang="ru-RU" sz="1800" dirty="0" smtClean="0"/>
              <a:t>  </a:t>
            </a:r>
            <a:r>
              <a:rPr lang="ru-RU" sz="2000" dirty="0" smtClean="0"/>
              <a:t>BG 051PO0001-3.1.03-0001</a:t>
            </a:r>
            <a:br>
              <a:rPr lang="ru-RU" sz="2000" dirty="0" smtClean="0"/>
            </a:br>
            <a:r>
              <a:rPr lang="ru-RU" sz="2000" b="1" dirty="0" smtClean="0"/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200" b="1" i="1" dirty="0" smtClean="0"/>
              <a:t>„</a:t>
            </a:r>
            <a:r>
              <a:rPr lang="en-US" sz="2200" b="1" i="1" dirty="0" smtClean="0"/>
              <a:t>Qualification of pedagogic specialists”</a:t>
            </a:r>
            <a:br>
              <a:rPr lang="en-US" sz="2200" b="1" i="1" dirty="0" smtClean="0"/>
            </a:br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bg-BG" sz="1600" dirty="0" smtClean="0"/>
              <a:t> </a:t>
            </a:r>
            <a:r>
              <a:rPr lang="en-US" sz="1600" dirty="0" smtClean="0"/>
              <a:t>In this project are included our headmistress,</a:t>
            </a:r>
            <a:r>
              <a:rPr lang="bg-BG" sz="1600" dirty="0" smtClean="0"/>
              <a:t> </a:t>
            </a:r>
            <a:r>
              <a:rPr lang="en-US" sz="1600" dirty="0" smtClean="0"/>
              <a:t>our deputy director and 10 teachers. </a:t>
            </a:r>
            <a:r>
              <a:rPr lang="bg-BG" sz="1600" dirty="0" smtClean="0"/>
              <a:t>”</a:t>
            </a:r>
            <a:r>
              <a:rPr lang="ru-RU" sz="2200" b="1" i="1" dirty="0"/>
              <a:t/>
            </a:r>
            <a:br>
              <a:rPr lang="ru-RU" sz="2200" b="1" i="1" dirty="0"/>
            </a:br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/>
              <a:t/>
            </a:r>
            <a:br>
              <a:rPr lang="ru-RU" sz="2200" b="1" i="1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bg-BG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836712"/>
            <a:ext cx="727280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80455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539552" y="160338"/>
            <a:ext cx="820891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000" dirty="0" smtClean="0"/>
          </a:p>
          <a:p>
            <a:pPr algn="ctr"/>
            <a:endParaRPr lang="en-US" sz="4000" dirty="0"/>
          </a:p>
          <a:p>
            <a:pPr algn="ctr"/>
            <a:r>
              <a:rPr lang="en-US" sz="4000" dirty="0" smtClean="0"/>
              <a:t>International </a:t>
            </a:r>
          </a:p>
          <a:p>
            <a:pPr algn="ctr"/>
            <a:endParaRPr lang="en-US" sz="4000" dirty="0" smtClean="0"/>
          </a:p>
          <a:p>
            <a:pPr algn="ctr"/>
            <a:endParaRPr lang="en-US" sz="4000" dirty="0"/>
          </a:p>
          <a:p>
            <a:pPr algn="ctr"/>
            <a:endParaRPr lang="en-US" sz="4000" dirty="0" smtClean="0"/>
          </a:p>
          <a:p>
            <a:pPr algn="ctr"/>
            <a:endParaRPr lang="en-US" sz="4000" dirty="0"/>
          </a:p>
          <a:p>
            <a:pPr algn="ctr"/>
            <a:endParaRPr lang="bg-BG" dirty="0"/>
          </a:p>
        </p:txBody>
      </p:sp>
      <p:sp>
        <p:nvSpPr>
          <p:cNvPr id="3" name="AutoShape 2" descr="http://t3.gstatic.com/images?q=tbn:ANd9GcTPb4Ib6xm_vl0ec5w996FzbOdGC2xV5bMLeKelz4V4PQkjrYYBa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1027" name="Picture 3" descr="D:\Documents and Settings\win\Desktop\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8916" y="2125414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635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713873"/>
            <a:ext cx="352742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23728" y="2276872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2276872"/>
            <a:ext cx="84249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cs typeface="Arial" charset="0"/>
              </a:rPr>
              <a:t>The treasure chest and ICT or ICT in reading and writing” </a:t>
            </a:r>
            <a:endParaRPr lang="en-US" sz="2800" dirty="0" smtClean="0">
              <a:cs typeface="Arial" charset="0"/>
            </a:endParaRPr>
          </a:p>
          <a:p>
            <a:pPr algn="ctr"/>
            <a:r>
              <a:rPr lang="en-US" sz="2800" dirty="0" smtClean="0">
                <a:cs typeface="Arial" charset="0"/>
              </a:rPr>
              <a:t>LLP-2013-COM-MP-064</a:t>
            </a:r>
            <a:r>
              <a:rPr lang="bg-BG" sz="2800" b="1" dirty="0">
                <a:cs typeface="Arial" charset="0"/>
              </a:rPr>
              <a:t/>
            </a:r>
            <a:br>
              <a:rPr lang="bg-BG" sz="2800" b="1" dirty="0">
                <a:cs typeface="Arial" charset="0"/>
              </a:rPr>
            </a:br>
            <a:r>
              <a:rPr lang="en-US" sz="2800" b="1" dirty="0">
                <a:cs typeface="Arial" charset="0"/>
              </a:rPr>
              <a:t/>
            </a:r>
            <a:br>
              <a:rPr lang="en-US" sz="2800" b="1" dirty="0">
                <a:cs typeface="Arial" charset="0"/>
              </a:rPr>
            </a:br>
            <a:r>
              <a:rPr lang="en-US" sz="2800" dirty="0" smtClean="0">
                <a:cs typeface="Arial" charset="0"/>
              </a:rPr>
              <a:t>Comenius program </a:t>
            </a:r>
            <a:r>
              <a:rPr lang="en-US" sz="2800" dirty="0">
                <a:cs typeface="Arial" charset="0"/>
              </a:rPr>
              <a:t>of LLP</a:t>
            </a:r>
          </a:p>
          <a:p>
            <a:pPr algn="ctr"/>
            <a:endParaRPr lang="en-US" sz="2800" dirty="0" smtClean="0">
              <a:cs typeface="Arial" charset="0"/>
            </a:endParaRPr>
          </a:p>
          <a:p>
            <a:pPr algn="ctr"/>
            <a:r>
              <a:rPr lang="en-US" sz="2800" dirty="0" smtClean="0">
                <a:cs typeface="Arial" charset="0"/>
              </a:rPr>
              <a:t>With </a:t>
            </a:r>
            <a:r>
              <a:rPr lang="en-US" sz="2800" dirty="0">
                <a:cs typeface="Arial" charset="0"/>
              </a:rPr>
              <a:t>partners from </a:t>
            </a:r>
          </a:p>
          <a:p>
            <a:pPr algn="ctr"/>
            <a:r>
              <a:rPr lang="en-US" sz="2800" dirty="0" smtClean="0">
                <a:cs typeface="Arial" charset="0"/>
              </a:rPr>
              <a:t>Poland, </a:t>
            </a:r>
            <a:r>
              <a:rPr lang="en-US" sz="2800" dirty="0">
                <a:cs typeface="Arial" charset="0"/>
              </a:rPr>
              <a:t>Romania, Turkey, </a:t>
            </a:r>
            <a:r>
              <a:rPr lang="en-US" sz="2800" dirty="0" smtClean="0">
                <a:cs typeface="Arial" charset="0"/>
              </a:rPr>
              <a:t>Hungary, Estonia and Latvia</a:t>
            </a:r>
          </a:p>
          <a:p>
            <a:pPr algn="ctr"/>
            <a:endParaRPr lang="bg-BG" sz="2800" dirty="0">
              <a:cs typeface="Arial" charset="0"/>
            </a:endParaRPr>
          </a:p>
          <a:p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174427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869160"/>
            <a:ext cx="2292975" cy="70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авоъгълник 2"/>
          <p:cNvSpPr/>
          <p:nvPr/>
        </p:nvSpPr>
        <p:spPr>
          <a:xfrm>
            <a:off x="323528" y="1790090"/>
            <a:ext cx="8064896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/>
              <a:t>  Project</a:t>
            </a:r>
            <a:r>
              <a:rPr lang="bg-BG" sz="2700" b="1" dirty="0"/>
              <a:t/>
            </a:r>
            <a:br>
              <a:rPr lang="bg-BG" sz="2700" b="1" dirty="0"/>
            </a:br>
            <a:r>
              <a:rPr lang="bg-BG" dirty="0"/>
              <a:t/>
            </a:r>
            <a:br>
              <a:rPr lang="bg-BG" dirty="0"/>
            </a:br>
            <a:r>
              <a:rPr lang="bg-BG" b="1" dirty="0"/>
              <a:t> “</a:t>
            </a:r>
            <a:r>
              <a:rPr lang="en-US" b="1" dirty="0"/>
              <a:t>Enrich Vocational Training through </a:t>
            </a:r>
            <a:r>
              <a:rPr lang="en-US" b="1" dirty="0" smtClean="0"/>
              <a:t>Unconventional </a:t>
            </a:r>
            <a:r>
              <a:rPr lang="en-US" b="1" dirty="0"/>
              <a:t>Methods in EU Countries”  </a:t>
            </a:r>
            <a:r>
              <a:rPr lang="bg-BG" b="1" dirty="0"/>
              <a:t/>
            </a:r>
            <a:br>
              <a:rPr lang="bg-BG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Leonardo da Vinci program of LLP- NUMBER - </a:t>
            </a:r>
            <a:r>
              <a:rPr lang="en-US" dirty="0" smtClean="0"/>
              <a:t>LLP-2012-LEO-MP-10</a:t>
            </a:r>
          </a:p>
          <a:p>
            <a:endParaRPr lang="en-US" dirty="0"/>
          </a:p>
          <a:p>
            <a:r>
              <a:rPr lang="en-US" dirty="0" smtClean="0"/>
              <a:t>With partners from: Poland, Romania, Turkey, Spain, Greece, Italy, Germany, UK</a:t>
            </a:r>
            <a:r>
              <a:rPr lang="bg-BG" dirty="0"/>
              <a:t/>
            </a:r>
            <a:br>
              <a:rPr lang="bg-BG" dirty="0"/>
            </a:br>
            <a:r>
              <a:rPr lang="bg-BG" dirty="0"/>
              <a:t/>
            </a:r>
            <a:br>
              <a:rPr lang="bg-BG" dirty="0"/>
            </a:br>
            <a:endParaRPr lang="bg-BG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48680"/>
            <a:ext cx="417646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4968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IMG_48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549014"/>
            <a:ext cx="3981251" cy="2654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F:\IMG_48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484784"/>
            <a:ext cx="3043558" cy="4566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F:\IMG_42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6941" y="692697"/>
            <a:ext cx="432342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27406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577" y="0"/>
            <a:ext cx="4724369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ово поле 2"/>
          <p:cNvSpPr txBox="1"/>
          <p:nvPr/>
        </p:nvSpPr>
        <p:spPr>
          <a:xfrm>
            <a:off x="1907704" y="685800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sp>
        <p:nvSpPr>
          <p:cNvPr id="4" name="Правоъгълник 3"/>
          <p:cNvSpPr/>
          <p:nvPr/>
        </p:nvSpPr>
        <p:spPr>
          <a:xfrm>
            <a:off x="5220072" y="836712"/>
            <a:ext cx="38164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/>
              <a:t>We have just started a new project of WWF, </a:t>
            </a:r>
            <a:r>
              <a:rPr lang="en-US" sz="2800" dirty="0" smtClean="0"/>
              <a:t>ERSTE </a:t>
            </a:r>
            <a:r>
              <a:rPr lang="en-US" sz="2800" dirty="0" err="1" smtClean="0"/>
              <a:t>stiftung</a:t>
            </a:r>
            <a:r>
              <a:rPr lang="en-US" sz="2800" dirty="0" smtClean="0"/>
              <a:t> </a:t>
            </a:r>
            <a:r>
              <a:rPr lang="en-US" sz="2800" dirty="0"/>
              <a:t>and ESFALP about topics for Active citizenship and Footprint  or how to reduce the consumption of natural resources and to save the nature for the future generations.</a:t>
            </a:r>
          </a:p>
        </p:txBody>
      </p:sp>
    </p:spTree>
    <p:extLst>
      <p:ext uri="{BB962C8B-B14F-4D97-AF65-F5344CB8AC3E}">
        <p14:creationId xmlns:p14="http://schemas.microsoft.com/office/powerpoint/2010/main" xmlns="" val="366798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92697"/>
            <a:ext cx="216024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971600" y="1772816"/>
            <a:ext cx="7373937" cy="3959894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/>
              <a:t/>
            </a:r>
            <a:br>
              <a:rPr lang="ru-RU" sz="3600" b="1" dirty="0"/>
            </a:br>
            <a:r>
              <a:rPr lang="en-US" sz="3600" b="1" dirty="0" err="1" smtClean="0"/>
              <a:t>Etwinning</a:t>
            </a:r>
            <a:r>
              <a:rPr lang="en-US" sz="3600" b="1" dirty="0" smtClean="0"/>
              <a:t> projects </a:t>
            </a:r>
            <a:r>
              <a:rPr lang="ru-RU" sz="3600" b="1" dirty="0" smtClean="0"/>
              <a:t> 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700" b="1" dirty="0" smtClean="0"/>
              <a:t>по </a:t>
            </a:r>
            <a:r>
              <a:rPr lang="ru-RU" sz="2700" b="1" dirty="0" err="1" smtClean="0"/>
              <a:t>програма</a:t>
            </a:r>
            <a:r>
              <a:rPr lang="ru-RU" sz="2700" b="1" dirty="0" smtClean="0"/>
              <a:t> «e </a:t>
            </a:r>
            <a:r>
              <a:rPr lang="ru-RU" sz="2700" b="1" dirty="0" err="1" smtClean="0"/>
              <a:t>Twinning</a:t>
            </a:r>
            <a:r>
              <a:rPr lang="ru-RU" sz="2700" b="1" dirty="0" smtClean="0"/>
              <a:t>» </a:t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en-US" sz="2000" dirty="0" smtClean="0"/>
              <a:t>with partners almost from all over European countries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en-US" sz="2000" dirty="0" smtClean="0"/>
              <a:t>High Vocational School of Transport in </a:t>
            </a:r>
            <a:r>
              <a:rPr lang="en-US" sz="2000" dirty="0" err="1" smtClean="0"/>
              <a:t>Razlog</a:t>
            </a:r>
            <a:r>
              <a:rPr lang="en-US" sz="2000" dirty="0" smtClean="0"/>
              <a:t> is the only school in South-Western Bulgaria with </a:t>
            </a:r>
            <a:r>
              <a:rPr lang="en-US" sz="2000" dirty="0" err="1" smtClean="0"/>
              <a:t>eTwinning</a:t>
            </a:r>
            <a:r>
              <a:rPr lang="en-US" sz="2000" dirty="0" smtClean="0"/>
              <a:t> ambassador.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bg-BG" dirty="0"/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692696"/>
            <a:ext cx="184785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58113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273050"/>
            <a:ext cx="9144000" cy="1162050"/>
          </a:xfrm>
        </p:spPr>
        <p:txBody>
          <a:bodyPr/>
          <a:lstStyle/>
          <a:p>
            <a:pPr algn="ctr"/>
            <a:r>
              <a:rPr lang="en-US" sz="4000" dirty="0"/>
              <a:t>Study visits program</a:t>
            </a:r>
            <a:r>
              <a:rPr lang="en-US" dirty="0"/>
              <a:t/>
            </a:r>
            <a:br>
              <a:rPr lang="en-US" dirty="0"/>
            </a:br>
            <a:endParaRPr lang="bg-BG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682752" cy="4691063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In this session were approved only about 30 people </a:t>
            </a:r>
            <a:r>
              <a:rPr lang="en-US" sz="2200" dirty="0" smtClean="0"/>
              <a:t>from </a:t>
            </a:r>
            <a:r>
              <a:rPr lang="en-US" sz="2200" dirty="0"/>
              <a:t>Bulgaria and 3 of them are from our school.</a:t>
            </a:r>
          </a:p>
          <a:p>
            <a:endParaRPr lang="en-US" sz="2200" dirty="0"/>
          </a:p>
          <a:p>
            <a:r>
              <a:rPr lang="en-US" sz="2200" dirty="0"/>
              <a:t> My headmistress </a:t>
            </a:r>
            <a:r>
              <a:rPr lang="en-US" sz="2200" dirty="0" err="1"/>
              <a:t>Mrs</a:t>
            </a:r>
            <a:r>
              <a:rPr lang="en-US" sz="2200" dirty="0"/>
              <a:t>  </a:t>
            </a:r>
            <a:r>
              <a:rPr lang="en-US" sz="2200" dirty="0" err="1"/>
              <a:t>Yordanova</a:t>
            </a:r>
            <a:r>
              <a:rPr lang="en-US" sz="2200" dirty="0"/>
              <a:t> </a:t>
            </a:r>
            <a:r>
              <a:rPr lang="en-US" sz="2200" dirty="0" smtClean="0"/>
              <a:t>was </a:t>
            </a:r>
            <a:r>
              <a:rPr lang="en-US" sz="2200" dirty="0"/>
              <a:t>in Dania, 29.09-05.10.2013;</a:t>
            </a:r>
          </a:p>
          <a:p>
            <a:endParaRPr lang="en-US" sz="2200" dirty="0"/>
          </a:p>
          <a:p>
            <a:r>
              <a:rPr lang="en-US" sz="2200" dirty="0"/>
              <a:t>The </a:t>
            </a:r>
            <a:r>
              <a:rPr lang="en-US" sz="2200" dirty="0" smtClean="0"/>
              <a:t>deputy headmistress </a:t>
            </a:r>
            <a:r>
              <a:rPr lang="en-US" sz="2200" dirty="0" err="1"/>
              <a:t>Mrs</a:t>
            </a:r>
            <a:r>
              <a:rPr lang="en-US" sz="2200" dirty="0"/>
              <a:t> </a:t>
            </a:r>
            <a:r>
              <a:rPr lang="en-US" sz="2200" dirty="0" err="1"/>
              <a:t>Darckchieva</a:t>
            </a:r>
            <a:r>
              <a:rPr lang="en-US" sz="2200" dirty="0"/>
              <a:t> </a:t>
            </a:r>
            <a:r>
              <a:rPr lang="en-US" sz="2200" dirty="0" smtClean="0"/>
              <a:t>was </a:t>
            </a:r>
            <a:r>
              <a:rPr lang="en-US" sz="2200" dirty="0"/>
              <a:t>In Turkey, 07.10-12.10.2013</a:t>
            </a:r>
          </a:p>
          <a:p>
            <a:endParaRPr lang="en-US" sz="2200" dirty="0"/>
          </a:p>
          <a:p>
            <a:r>
              <a:rPr lang="en-US" sz="2200" dirty="0"/>
              <a:t>Me as a teacher in VET and a teacher trainer – </a:t>
            </a:r>
            <a:r>
              <a:rPr lang="en-US" sz="2200" dirty="0" smtClean="0"/>
              <a:t>I was </a:t>
            </a:r>
            <a:r>
              <a:rPr lang="en-US" sz="2200" dirty="0"/>
              <a:t>in </a:t>
            </a:r>
            <a:r>
              <a:rPr lang="en-US" sz="2200" dirty="0" smtClean="0"/>
              <a:t>Bonn, Germany.</a:t>
            </a:r>
            <a:endParaRPr lang="en-US" sz="2200" dirty="0"/>
          </a:p>
          <a:p>
            <a:endParaRPr lang="bg-BG" dirty="0"/>
          </a:p>
        </p:txBody>
      </p:sp>
      <p:pic>
        <p:nvPicPr>
          <p:cNvPr id="1026" name="Picture 2" descr="F:\1 ucheben den\P82903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72816"/>
            <a:ext cx="4320001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123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50858"/>
            <a:ext cx="7629998" cy="5562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авоъгълник 2"/>
          <p:cNvSpPr/>
          <p:nvPr/>
        </p:nvSpPr>
        <p:spPr>
          <a:xfrm>
            <a:off x="2286000" y="1859340"/>
            <a:ext cx="545435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                           </a:t>
            </a:r>
            <a:r>
              <a:rPr lang="ru-RU" sz="2000" dirty="0" err="1" smtClean="0"/>
              <a:t>Legends</a:t>
            </a:r>
            <a:r>
              <a:rPr lang="ru-RU" sz="2000" dirty="0" smtClean="0"/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Our</a:t>
            </a:r>
            <a:r>
              <a:rPr lang="ru-RU" sz="2000" dirty="0"/>
              <a:t> </a:t>
            </a:r>
            <a:r>
              <a:rPr lang="ru-RU" sz="2000" dirty="0" err="1"/>
              <a:t>Car</a:t>
            </a:r>
            <a:r>
              <a:rPr lang="ru-RU" sz="2000" dirty="0"/>
              <a:t> </a:t>
            </a:r>
            <a:r>
              <a:rPr lang="ru-RU" sz="2000" dirty="0" err="1" smtClean="0"/>
              <a:t>Industries</a:t>
            </a:r>
            <a:endParaRPr lang="ru-RU" sz="2000" dirty="0"/>
          </a:p>
          <a:p>
            <a:pPr algn="ctr"/>
            <a:r>
              <a:rPr lang="en-US" sz="2000" dirty="0" smtClean="0"/>
              <a:t>       </a:t>
            </a:r>
          </a:p>
          <a:p>
            <a:pPr algn="ctr"/>
            <a:r>
              <a:rPr lang="en-US" sz="2000" dirty="0"/>
              <a:t> </a:t>
            </a:r>
            <a:r>
              <a:rPr lang="en-US" sz="2000" dirty="0" smtClean="0"/>
              <a:t>                  </a:t>
            </a:r>
            <a:r>
              <a:rPr lang="ru-RU" sz="2000" dirty="0" err="1" smtClean="0"/>
              <a:t>Europe</a:t>
            </a:r>
            <a:r>
              <a:rPr lang="ru-RU" sz="2000" dirty="0" smtClean="0"/>
              <a:t> </a:t>
            </a:r>
            <a:r>
              <a:rPr lang="ru-RU" sz="2000" dirty="0" err="1"/>
              <a:t>Celebrates</a:t>
            </a:r>
            <a:r>
              <a:rPr lang="ru-RU" sz="2000" dirty="0"/>
              <a:t> </a:t>
            </a:r>
            <a:r>
              <a:rPr lang="ru-RU" sz="2000" dirty="0" err="1"/>
              <a:t>Spring</a:t>
            </a:r>
            <a:r>
              <a:rPr lang="ru-RU" sz="2000" dirty="0"/>
              <a:t> </a:t>
            </a:r>
            <a:r>
              <a:rPr lang="ru-RU" sz="2000" dirty="0" smtClean="0"/>
              <a:t> 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    </a:t>
            </a:r>
          </a:p>
          <a:p>
            <a:pPr algn="ctr"/>
            <a:r>
              <a:rPr lang="en-US" sz="2000" dirty="0"/>
              <a:t> </a:t>
            </a:r>
            <a:r>
              <a:rPr lang="en-US" sz="2000" dirty="0" smtClean="0"/>
              <a:t>                           Students profession tree</a:t>
            </a:r>
          </a:p>
          <a:p>
            <a:pPr algn="ctr"/>
            <a:r>
              <a:rPr lang="en-US" sz="2000" dirty="0" smtClean="0"/>
              <a:t>                         </a:t>
            </a:r>
          </a:p>
          <a:p>
            <a:pPr algn="ctr"/>
            <a:r>
              <a:rPr lang="en-US" sz="2000" dirty="0"/>
              <a:t> </a:t>
            </a:r>
            <a:r>
              <a:rPr lang="en-US" sz="2000" dirty="0" smtClean="0"/>
              <a:t>                         2014 </a:t>
            </a:r>
            <a:r>
              <a:rPr lang="en-US" sz="2000" dirty="0"/>
              <a:t>Winter Olympics, Sochi, </a:t>
            </a:r>
            <a:r>
              <a:rPr lang="en-US" sz="2000" dirty="0" smtClean="0"/>
              <a:t>Russia</a:t>
            </a:r>
          </a:p>
          <a:p>
            <a:pPr algn="ctr"/>
            <a:r>
              <a:rPr lang="en-US" sz="2000" dirty="0" smtClean="0"/>
              <a:t>             </a:t>
            </a:r>
          </a:p>
          <a:p>
            <a:pPr algn="ctr"/>
            <a:r>
              <a:rPr lang="en-US" sz="2000" dirty="0"/>
              <a:t> </a:t>
            </a:r>
            <a:r>
              <a:rPr lang="en-US" sz="2000" dirty="0" smtClean="0"/>
              <a:t>                           lots </a:t>
            </a:r>
            <a:r>
              <a:rPr lang="en-US" sz="2000" dirty="0"/>
              <a:t>of people just one </a:t>
            </a:r>
            <a:r>
              <a:rPr lang="en-US" sz="2000" dirty="0" smtClean="0"/>
              <a:t>world</a:t>
            </a:r>
          </a:p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6275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s and Settings\win\Desktop\pic1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67419"/>
            <a:ext cx="7730089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ово поле 3"/>
          <p:cNvSpPr txBox="1"/>
          <p:nvPr/>
        </p:nvSpPr>
        <p:spPr>
          <a:xfrm>
            <a:off x="674029" y="476672"/>
            <a:ext cx="7730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 pedagogic staff</a:t>
            </a:r>
            <a:endParaRPr lang="bg-BG" sz="2800" dirty="0"/>
          </a:p>
        </p:txBody>
      </p:sp>
    </p:spTree>
    <p:extLst>
      <p:ext uri="{BB962C8B-B14F-4D97-AF65-F5344CB8AC3E}">
        <p14:creationId xmlns:p14="http://schemas.microsoft.com/office/powerpoint/2010/main" xmlns="" val="181594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снимки от успех\P3010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692696"/>
            <a:ext cx="3887292" cy="3132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ово поле 4"/>
          <p:cNvSpPr txBox="1"/>
          <p:nvPr/>
        </p:nvSpPr>
        <p:spPr>
          <a:xfrm>
            <a:off x="827584" y="1412776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In Bulgaria there are 7 </a:t>
            </a:r>
            <a:r>
              <a:rPr lang="en-US" dirty="0" err="1" smtClean="0">
                <a:latin typeface="+mj-lt"/>
              </a:rPr>
              <a:t>eTwinning</a:t>
            </a:r>
            <a:r>
              <a:rPr lang="en-US" dirty="0" smtClean="0">
                <a:latin typeface="+mj-lt"/>
              </a:rPr>
              <a:t> ambassadors and one is working with students in our school and with teachers from all over Bulgaria.</a:t>
            </a:r>
            <a:endParaRPr lang="bg-BG" sz="2000" dirty="0">
              <a:latin typeface="+mj-lt"/>
            </a:endParaRPr>
          </a:p>
        </p:txBody>
      </p:sp>
      <p:pic>
        <p:nvPicPr>
          <p:cNvPr id="6" name="Picture 3" descr="F:\снимки от успех\P30101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356992"/>
            <a:ext cx="357100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2\stara zagora-da\pictures stara zagora\P42600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24712"/>
            <a:ext cx="3455244" cy="234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93214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539552" y="160338"/>
            <a:ext cx="82089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000" dirty="0" smtClean="0"/>
          </a:p>
          <a:p>
            <a:pPr algn="ctr"/>
            <a:r>
              <a:rPr lang="en-US" sz="4000" dirty="0"/>
              <a:t>I</a:t>
            </a:r>
            <a:r>
              <a:rPr lang="en-US" sz="4000" dirty="0" smtClean="0"/>
              <a:t>nternational competitions </a:t>
            </a:r>
          </a:p>
          <a:p>
            <a:pPr algn="ctr"/>
            <a:endParaRPr lang="en-US" sz="4000" dirty="0"/>
          </a:p>
          <a:p>
            <a:pPr algn="ctr"/>
            <a:endParaRPr lang="bg-BG" dirty="0"/>
          </a:p>
        </p:txBody>
      </p:sp>
      <p:sp>
        <p:nvSpPr>
          <p:cNvPr id="3" name="AutoShape 2" descr="http://t3.gstatic.com/images?q=tbn:ANd9GcTPb4Ib6xm_vl0ec5w996FzbOdGC2xV5bMLeKelz4V4PQkjrYYBa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1028" name="Picture 4" descr="D:\Documents and Settings\win\Desktop\images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9195" y="2459618"/>
            <a:ext cx="406962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215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 rot="5400000">
            <a:off x="4640156" y="-2281118"/>
            <a:ext cx="677108" cy="576064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bg-BG" sz="3200" b="1" dirty="0" smtClean="0">
                <a:solidFill>
                  <a:schemeClr val="bg1"/>
                </a:solidFill>
                <a:latin typeface="+mj-lt"/>
              </a:rPr>
              <a:t>     </a:t>
            </a:r>
            <a:r>
              <a:rPr lang="en-US" sz="3200" b="1" dirty="0" smtClean="0">
                <a:latin typeface="+mj-lt"/>
              </a:rPr>
              <a:t>National competitions</a:t>
            </a:r>
            <a:endParaRPr lang="bg-BG" sz="3200" b="1" dirty="0">
              <a:latin typeface="+mj-lt"/>
            </a:endParaRPr>
          </a:p>
        </p:txBody>
      </p:sp>
      <p:sp>
        <p:nvSpPr>
          <p:cNvPr id="3" name="Текстово поле 2"/>
          <p:cNvSpPr txBox="1"/>
          <p:nvPr/>
        </p:nvSpPr>
        <p:spPr>
          <a:xfrm>
            <a:off x="1475656" y="836712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dirty="0" smtClean="0">
                <a:latin typeface="+mj-lt"/>
              </a:rPr>
              <a:t>“</a:t>
            </a:r>
            <a:r>
              <a:rPr lang="en-US" sz="2000" dirty="0" smtClean="0">
                <a:latin typeface="+mj-lt"/>
              </a:rPr>
              <a:t>Young people –active European Citizens”</a:t>
            </a:r>
            <a:endParaRPr lang="bg-BG" sz="2000" dirty="0">
              <a:latin typeface="+mj-lt"/>
            </a:endParaRPr>
          </a:p>
        </p:txBody>
      </p:sp>
      <p:sp>
        <p:nvSpPr>
          <p:cNvPr id="4" name="Текстово поле 3"/>
          <p:cNvSpPr txBox="1"/>
          <p:nvPr/>
        </p:nvSpPr>
        <p:spPr>
          <a:xfrm>
            <a:off x="1691680" y="5949280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Taking part in eco camp: “We are the citizens of Europe”</a:t>
            </a:r>
            <a:r>
              <a:rPr lang="bg-BG" dirty="0" smtClean="0">
                <a:latin typeface="+mj-lt"/>
              </a:rPr>
              <a:t> </a:t>
            </a:r>
            <a:endParaRPr lang="bg-BG" dirty="0">
              <a:latin typeface="+mj-lt"/>
            </a:endParaRPr>
          </a:p>
        </p:txBody>
      </p:sp>
      <p:pic>
        <p:nvPicPr>
          <p:cNvPr id="5" name="Picture 3" descr="F:\P8110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852936"/>
            <a:ext cx="4223134" cy="3167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F:\az i em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645024"/>
            <a:ext cx="3215022" cy="2411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F:\P8110165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4932040" y="1484784"/>
            <a:ext cx="3240360" cy="2159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Текстово поле 7"/>
          <p:cNvSpPr txBox="1"/>
          <p:nvPr/>
        </p:nvSpPr>
        <p:spPr>
          <a:xfrm>
            <a:off x="251520" y="1412776"/>
            <a:ext cx="46805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are the winners in a national completion </a:t>
            </a:r>
            <a:r>
              <a:rPr lang="bg-BG" dirty="0"/>
              <a:t>“</a:t>
            </a:r>
            <a:r>
              <a:rPr lang="en-US" dirty="0"/>
              <a:t>Young people –active European Citizens”</a:t>
            </a:r>
            <a:endParaRPr lang="bg-BG" dirty="0"/>
          </a:p>
          <a:p>
            <a:r>
              <a:rPr lang="en-US" dirty="0" smtClean="0"/>
              <a:t>and we were awarded with 5 day eco camp in old historical mountain city </a:t>
            </a:r>
            <a:r>
              <a:rPr lang="en-US" dirty="0" err="1" smtClean="0"/>
              <a:t>Koprivshtitsa</a:t>
            </a:r>
            <a:r>
              <a:rPr lang="en-US" dirty="0" smtClean="0"/>
              <a:t>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xmlns="" val="4291334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899592" y="1035130"/>
            <a:ext cx="6912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 smtClean="0"/>
              <a:t>THANK YOU VERY MUCH </a:t>
            </a:r>
          </a:p>
          <a:p>
            <a:pPr algn="ctr"/>
            <a:endParaRPr lang="tr-TR" sz="3600" dirty="0"/>
          </a:p>
          <a:p>
            <a:pPr algn="ctr"/>
            <a:r>
              <a:rPr lang="tr-TR" sz="3600" dirty="0" smtClean="0"/>
              <a:t>FOR YOU ATTENTION!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xmlns="" val="221642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3527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1216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back to school!</a:t>
            </a:r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1187624" y="1124745"/>
            <a:ext cx="3309764" cy="432048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15 September 2013g</a:t>
            </a:r>
            <a:endParaRPr lang="bg-BG" dirty="0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6372200" y="1484784"/>
            <a:ext cx="1872208" cy="639762"/>
          </a:xfrm>
        </p:spPr>
        <p:txBody>
          <a:bodyPr>
            <a:normAutofit/>
          </a:bodyPr>
          <a:lstStyle/>
          <a:p>
            <a:endParaRPr lang="bg-BG" dirty="0"/>
          </a:p>
        </p:txBody>
      </p:sp>
      <p:pic>
        <p:nvPicPr>
          <p:cNvPr id="4098" name="Picture 2" descr="F:\1 ucheben den\P82902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3938768" cy="237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1 ucheben den\P829025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9134" y="4077072"/>
            <a:ext cx="3727321" cy="253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1 ucheben den\P82902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0"/>
            <a:ext cx="367240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:\1 ucheben den\P82902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77072"/>
            <a:ext cx="4010776" cy="253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2353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Courses of study in High Vocational School of 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7"/>
            <a:ext cx="8229600" cy="64807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bg-BG" dirty="0" smtClean="0"/>
          </a:p>
          <a:p>
            <a:pPr marL="0" indent="0">
              <a:buNone/>
            </a:pPr>
            <a:endParaRPr lang="bg-BG" dirty="0" smtClean="0"/>
          </a:p>
          <a:p>
            <a:pPr marL="0" indent="0">
              <a:buNone/>
            </a:pPr>
            <a:r>
              <a:rPr lang="bg-BG" sz="11200" dirty="0" smtClean="0"/>
              <a:t>                  </a:t>
            </a:r>
            <a:r>
              <a:rPr lang="en-US" sz="11200" dirty="0" smtClean="0"/>
              <a:t>After 7 grade –Operational accounting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78836785"/>
              </p:ext>
            </p:extLst>
          </p:nvPr>
        </p:nvGraphicFramePr>
        <p:xfrm>
          <a:off x="6660232" y="816413"/>
          <a:ext cx="2326640" cy="792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26640"/>
              </a:tblGrid>
              <a:tr h="739864">
                <a:tc>
                  <a:txBody>
                    <a:bodyPr/>
                    <a:lstStyle/>
                    <a:p>
                      <a:pPr marL="166370">
                        <a:spcAft>
                          <a:spcPts val="0"/>
                        </a:spcAft>
                      </a:pPr>
                      <a:r>
                        <a:rPr lang="bg-BG" sz="1000" dirty="0">
                          <a:effectLst/>
                        </a:rPr>
                        <a:t> </a:t>
                      </a:r>
                    </a:p>
                    <a:p>
                      <a:pPr indent="180340">
                        <a:spcAft>
                          <a:spcPts val="0"/>
                        </a:spcAft>
                      </a:pPr>
                      <a:r>
                        <a:rPr lang="bg-BG" sz="800" dirty="0" smtClean="0">
                          <a:effectLst/>
                        </a:rPr>
                        <a:t>     </a:t>
                      </a:r>
                      <a:r>
                        <a:rPr lang="en-US" sz="800" dirty="0" smtClean="0">
                          <a:effectLst/>
                        </a:rPr>
                        <a:t>Vocational High School of Transport</a:t>
                      </a:r>
                      <a:endParaRPr lang="bg-BG" sz="11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</a:rPr>
                        <a:t>75, </a:t>
                      </a:r>
                      <a:r>
                        <a:rPr lang="en-US" sz="800" dirty="0" err="1" smtClean="0">
                          <a:effectLst/>
                        </a:rPr>
                        <a:t>Hristo</a:t>
                      </a:r>
                      <a:r>
                        <a:rPr lang="en-US" sz="800" dirty="0" smtClean="0">
                          <a:effectLst/>
                        </a:rPr>
                        <a:t> </a:t>
                      </a:r>
                      <a:r>
                        <a:rPr lang="en-US" sz="800" dirty="0" err="1" smtClean="0">
                          <a:effectLst/>
                        </a:rPr>
                        <a:t>Botev</a:t>
                      </a:r>
                      <a:r>
                        <a:rPr lang="en-US" sz="800" dirty="0" smtClean="0">
                          <a:effectLst/>
                        </a:rPr>
                        <a:t> str., 2760 </a:t>
                      </a:r>
                      <a:r>
                        <a:rPr lang="en-US" sz="800" dirty="0" err="1" smtClean="0">
                          <a:effectLst/>
                        </a:rPr>
                        <a:t>Razlog</a:t>
                      </a:r>
                      <a:r>
                        <a:rPr lang="en-US" sz="800" dirty="0" smtClean="0">
                          <a:effectLst/>
                        </a:rPr>
                        <a:t>, Bulgaria</a:t>
                      </a:r>
                      <a:endParaRPr lang="bg-BG" sz="11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</a:rPr>
                        <a:t>phone: +359(0)74780144; fax:</a:t>
                      </a:r>
                      <a:r>
                        <a:rPr lang="bg-BG" sz="800" dirty="0" smtClean="0">
                          <a:effectLst/>
                        </a:rPr>
                        <a:t>       </a:t>
                      </a:r>
                      <a:r>
                        <a:rPr lang="en-US" sz="800" dirty="0" smtClean="0">
                          <a:effectLst/>
                        </a:rPr>
                        <a:t>+359(0)74780147</a:t>
                      </a:r>
                      <a:endParaRPr lang="bg-BG" sz="11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u="sng" dirty="0" smtClean="0">
                          <a:effectLst/>
                          <a:hlinkClick r:id="rId2"/>
                        </a:rPr>
                        <a:t>www</a:t>
                      </a:r>
                      <a:r>
                        <a:rPr lang="ru-RU" sz="800" u="sng" dirty="0" smtClean="0">
                          <a:effectLst/>
                          <a:hlinkClick r:id="rId2"/>
                        </a:rPr>
                        <a:t>.</a:t>
                      </a:r>
                      <a:r>
                        <a:rPr lang="en-US" sz="800" u="sng" dirty="0" err="1" smtClean="0">
                          <a:effectLst/>
                          <a:hlinkClick r:id="rId2"/>
                        </a:rPr>
                        <a:t>pgt</a:t>
                      </a:r>
                      <a:r>
                        <a:rPr lang="ru-RU" sz="800" u="sng" dirty="0" smtClean="0">
                          <a:effectLst/>
                          <a:hlinkClick r:id="rId2"/>
                        </a:rPr>
                        <a:t>-</a:t>
                      </a:r>
                      <a:r>
                        <a:rPr lang="en-US" sz="800" u="sng" dirty="0" err="1" smtClean="0">
                          <a:effectLst/>
                          <a:hlinkClick r:id="rId2"/>
                        </a:rPr>
                        <a:t>razlog</a:t>
                      </a:r>
                      <a:r>
                        <a:rPr lang="ru-RU" sz="800" u="sng" dirty="0" smtClean="0">
                          <a:effectLst/>
                          <a:hlinkClick r:id="rId2"/>
                        </a:rPr>
                        <a:t>.</a:t>
                      </a:r>
                      <a:r>
                        <a:rPr lang="en-US" sz="800" u="sng" dirty="0" smtClean="0">
                          <a:effectLst/>
                          <a:hlinkClick r:id="rId2"/>
                        </a:rPr>
                        <a:t>com</a:t>
                      </a:r>
                      <a:r>
                        <a:rPr lang="ru-RU" sz="800" dirty="0" smtClean="0">
                          <a:effectLst/>
                        </a:rPr>
                        <a:t>, </a:t>
                      </a:r>
                      <a:r>
                        <a:rPr lang="en-US" sz="800" dirty="0" smtClean="0">
                          <a:effectLst/>
                        </a:rPr>
                        <a:t>e</a:t>
                      </a:r>
                      <a:r>
                        <a:rPr lang="ru-RU" sz="800" dirty="0" smtClean="0">
                          <a:effectLst/>
                        </a:rPr>
                        <a:t>-</a:t>
                      </a:r>
                      <a:r>
                        <a:rPr lang="en-US" sz="800" dirty="0" smtClean="0">
                          <a:effectLst/>
                        </a:rPr>
                        <a:t>mail</a:t>
                      </a:r>
                      <a:r>
                        <a:rPr lang="ru-RU" sz="800" dirty="0" smtClean="0">
                          <a:effectLst/>
                        </a:rPr>
                        <a:t>: </a:t>
                      </a:r>
                      <a:r>
                        <a:rPr lang="en-US" sz="800" u="sng" dirty="0" err="1" smtClean="0">
                          <a:effectLst/>
                          <a:hlinkClick r:id="rId3"/>
                        </a:rPr>
                        <a:t>pg</a:t>
                      </a:r>
                      <a:r>
                        <a:rPr lang="ru-RU" sz="800" u="sng" dirty="0" smtClean="0">
                          <a:effectLst/>
                          <a:hlinkClick r:id="rId3"/>
                        </a:rPr>
                        <a:t>_</a:t>
                      </a:r>
                      <a:r>
                        <a:rPr lang="en-US" sz="800" u="sng" dirty="0" err="1" smtClean="0">
                          <a:effectLst/>
                          <a:hlinkClick r:id="rId3"/>
                        </a:rPr>
                        <a:t>po</a:t>
                      </a:r>
                      <a:r>
                        <a:rPr lang="ru-RU" sz="800" u="sng" dirty="0" smtClean="0">
                          <a:effectLst/>
                          <a:hlinkClick r:id="rId3"/>
                        </a:rPr>
                        <a:t>_</a:t>
                      </a:r>
                      <a:r>
                        <a:rPr lang="en-US" sz="800" u="sng" dirty="0" err="1" smtClean="0">
                          <a:effectLst/>
                          <a:hlinkClick r:id="rId3"/>
                        </a:rPr>
                        <a:t>tr</a:t>
                      </a:r>
                      <a:r>
                        <a:rPr lang="ru-RU" sz="800" u="sng" dirty="0" smtClean="0">
                          <a:effectLst/>
                          <a:hlinkClick r:id="rId3"/>
                        </a:rPr>
                        <a:t>@</a:t>
                      </a:r>
                      <a:r>
                        <a:rPr lang="en-US" sz="800" u="sng" dirty="0" smtClean="0">
                          <a:effectLst/>
                          <a:hlinkClick r:id="rId3"/>
                        </a:rPr>
                        <a:t>yahoo</a:t>
                      </a:r>
                      <a:r>
                        <a:rPr lang="ru-RU" sz="800" u="sng" dirty="0" smtClean="0">
                          <a:effectLst/>
                          <a:hlinkClick r:id="rId3"/>
                        </a:rPr>
                        <a:t>.</a:t>
                      </a:r>
                      <a:r>
                        <a:rPr lang="en-US" sz="800" u="sng" dirty="0" smtClean="0">
                          <a:effectLst/>
                          <a:hlinkClick r:id="rId3"/>
                        </a:rPr>
                        <a:t>com</a:t>
                      </a:r>
                      <a:endParaRPr lang="bg-BG" sz="1000" dirty="0" smtClean="0">
                        <a:effectLst/>
                      </a:endParaRPr>
                    </a:p>
                    <a:p>
                      <a:pPr marL="166370">
                        <a:spcAft>
                          <a:spcPts val="0"/>
                        </a:spcAft>
                      </a:pPr>
                      <a:r>
                        <a:rPr lang="bg-BG" sz="1000" dirty="0">
                          <a:effectLst/>
                        </a:rPr>
                        <a:t> </a:t>
                      </a:r>
                      <a:endParaRPr lang="bg-BG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</a:tbl>
          </a:graphicData>
        </a:graphic>
      </p:graphicFrame>
      <p:pic>
        <p:nvPicPr>
          <p:cNvPr id="3073" name="Картина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1325116" cy="67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5689" y="3356992"/>
            <a:ext cx="3856037" cy="2981325"/>
          </a:xfrm>
          <a:prstGeom prst="rect">
            <a:avLst/>
          </a:prstGeom>
          <a:noFill/>
          <a:ln w="19050">
            <a:solidFill>
              <a:srgbClr val="5A5A5A"/>
            </a:solidFill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553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After 8 grade- Motor transport </a:t>
            </a:r>
            <a:r>
              <a:rPr lang="en-US" sz="3100" dirty="0" smtClean="0"/>
              <a:t>vehicle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/>
              <a:t>After 8 grade- Operational </a:t>
            </a:r>
            <a:r>
              <a:rPr lang="en-US" sz="3100" dirty="0" smtClean="0"/>
              <a:t>accounting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/>
              <a:t>After 8 grade –Gas </a:t>
            </a:r>
            <a:r>
              <a:rPr lang="en-US" sz="3100" dirty="0" smtClean="0"/>
              <a:t>appliances</a:t>
            </a:r>
            <a:r>
              <a:rPr lang="en-US" dirty="0"/>
              <a:t/>
            </a:r>
            <a:br>
              <a:rPr lang="en-US" dirty="0"/>
            </a:b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3568" y="429309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We </a:t>
            </a:r>
            <a:r>
              <a:rPr lang="en-US" dirty="0"/>
              <a:t>have got students aged 15-19 and also part-time students - we provide education for adults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4053517" cy="250189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F:\snimki ot blagoevgrad\IMG_40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94237" y="-3519488"/>
            <a:ext cx="240013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F:\snimki ot blagoevgrad\IMG_40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08858"/>
            <a:ext cx="388843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5697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Operational accounting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 Profession</a:t>
            </a:r>
            <a:r>
              <a:rPr lang="en-US" dirty="0"/>
              <a:t>: </a:t>
            </a:r>
            <a:r>
              <a:rPr lang="en-US" b="1" dirty="0"/>
              <a:t>Operational accountant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n-US" dirty="0"/>
              <a:t>The course of study includes all economical and technical knowledge and skills which are necessary in work with financial and accounting systems in the government,  private enterprises and firms.</a:t>
            </a:r>
          </a:p>
          <a:p>
            <a:endParaRPr lang="en-US" dirty="0"/>
          </a:p>
        </p:txBody>
      </p:sp>
      <p:pic>
        <p:nvPicPr>
          <p:cNvPr id="8" name="Картина 2" descr="C:\Documents and Settings\win\Desktop\портфолио\снимки за портфолио\IMG_02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73708">
            <a:off x="4747260" y="2423001"/>
            <a:ext cx="3840480" cy="288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9156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Admission after VIII grade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141036"/>
            <a:ext cx="3360192" cy="25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9256" y="500042"/>
            <a:ext cx="3938587" cy="25019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327701"/>
            <a:ext cx="60721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Course of </a:t>
            </a:r>
            <a:r>
              <a:rPr lang="en-US" sz="2800" b="1" dirty="0">
                <a:solidFill>
                  <a:prstClr val="black"/>
                </a:solidFill>
              </a:rPr>
              <a:t>study </a:t>
            </a:r>
            <a:r>
              <a:rPr lang="en-US" sz="2800" b="1" dirty="0" smtClean="0">
                <a:solidFill>
                  <a:prstClr val="black"/>
                </a:solidFill>
              </a:rPr>
              <a:t>:</a:t>
            </a:r>
            <a:endParaRPr lang="en-US" sz="2800" dirty="0">
              <a:solidFill>
                <a:prstClr val="black"/>
              </a:solidFill>
            </a:endParaRPr>
          </a:p>
          <a:p>
            <a:r>
              <a:rPr lang="en-US" sz="2800" b="1" dirty="0" smtClean="0">
                <a:solidFill>
                  <a:prstClr val="black"/>
                </a:solidFill>
              </a:rPr>
              <a:t>Motor </a:t>
            </a:r>
            <a:r>
              <a:rPr lang="en-US" sz="2800" b="1" dirty="0">
                <a:solidFill>
                  <a:prstClr val="black"/>
                </a:solidFill>
              </a:rPr>
              <a:t>transport </a:t>
            </a:r>
            <a:r>
              <a:rPr lang="en-US" sz="2800" b="1" dirty="0" smtClean="0">
                <a:solidFill>
                  <a:prstClr val="black"/>
                </a:solidFill>
              </a:rPr>
              <a:t>vehicle </a:t>
            </a:r>
            <a:endParaRPr lang="en-US" sz="2800" dirty="0">
              <a:solidFill>
                <a:prstClr val="black"/>
              </a:solidFill>
            </a:endParaRPr>
          </a:p>
          <a:p>
            <a:r>
              <a:rPr lang="en-US" sz="2800" b="1" dirty="0" smtClean="0">
                <a:solidFill>
                  <a:prstClr val="black"/>
                </a:solidFill>
              </a:rPr>
              <a:t>Profession: </a:t>
            </a:r>
            <a:r>
              <a:rPr lang="en-US" sz="2800" b="1" dirty="0">
                <a:solidFill>
                  <a:prstClr val="black"/>
                </a:solidFill>
              </a:rPr>
              <a:t>Motor </a:t>
            </a:r>
            <a:r>
              <a:rPr lang="en-US" sz="2800" b="1" dirty="0" smtClean="0">
                <a:solidFill>
                  <a:prstClr val="black"/>
                </a:solidFill>
              </a:rPr>
              <a:t>transport   technician</a:t>
            </a:r>
            <a:endParaRPr lang="en-US" sz="2800" dirty="0">
              <a:solidFill>
                <a:prstClr val="black"/>
              </a:solidFill>
            </a:endParaRPr>
          </a:p>
          <a:p>
            <a:r>
              <a:rPr lang="en-US" sz="2800" b="1" dirty="0" smtClean="0">
                <a:solidFill>
                  <a:prstClr val="black"/>
                </a:solidFill>
              </a:rPr>
              <a:t>Period </a:t>
            </a:r>
            <a:r>
              <a:rPr lang="en-US" sz="2800" b="1" dirty="0">
                <a:solidFill>
                  <a:prstClr val="black"/>
                </a:solidFill>
              </a:rPr>
              <a:t>of training: 4 </a:t>
            </a:r>
            <a:r>
              <a:rPr lang="en-US" sz="2800" b="1" dirty="0" smtClean="0">
                <a:solidFill>
                  <a:prstClr val="black"/>
                </a:solidFill>
              </a:rPr>
              <a:t>school years.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91879" y="3903345"/>
            <a:ext cx="5458613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The </a:t>
            </a:r>
            <a:r>
              <a:rPr lang="en-US" sz="2800" dirty="0">
                <a:solidFill>
                  <a:prstClr val="black"/>
                </a:solidFill>
              </a:rPr>
              <a:t>course of study </a:t>
            </a:r>
            <a:r>
              <a:rPr lang="en-US" sz="2800" dirty="0" smtClean="0">
                <a:solidFill>
                  <a:prstClr val="black"/>
                </a:solidFill>
              </a:rPr>
              <a:t>includes:</a:t>
            </a:r>
          </a:p>
          <a:p>
            <a:r>
              <a:rPr lang="en-US" sz="2800" dirty="0">
                <a:solidFill>
                  <a:prstClr val="black"/>
                </a:solidFill>
              </a:rPr>
              <a:t>Maintenance, diagnosis and repair of mechanisms and systems of the engines with internal combustion engines and motor transport equipment.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428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644</Words>
  <Application>Microsoft Office PowerPoint</Application>
  <PresentationFormat>On-screen Show (4:3)</PresentationFormat>
  <Paragraphs>151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Office тема</vt:lpstr>
      <vt:lpstr>1_Office тема</vt:lpstr>
      <vt:lpstr>2_Office тема</vt:lpstr>
      <vt:lpstr>3_Office тема</vt:lpstr>
      <vt:lpstr>Slide 1</vt:lpstr>
      <vt:lpstr>Slide 2</vt:lpstr>
      <vt:lpstr>Slide 3</vt:lpstr>
      <vt:lpstr>Slide 4</vt:lpstr>
      <vt:lpstr>Welcome back to school!</vt:lpstr>
      <vt:lpstr>Courses of study in High Vocational School of Transport</vt:lpstr>
      <vt:lpstr>After 8 grade- Motor transport vehicle After 8 grade- Operational accounting After 8 grade –Gas appliances </vt:lpstr>
      <vt:lpstr>Operational accounting  Profession: Operational accountant  </vt:lpstr>
      <vt:lpstr>Admission after VIII grade  </vt:lpstr>
      <vt:lpstr>Course of study: Gas Appliances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                             Project    BG 051PO0001-3.1.03-0001   „Qualification of pedagogic specialists”   In this project are included our headmistress, our deputy director and 10 teachers. ”     </vt:lpstr>
      <vt:lpstr>Slide 32</vt:lpstr>
      <vt:lpstr>Slide 33</vt:lpstr>
      <vt:lpstr>Slide 34</vt:lpstr>
      <vt:lpstr>Slide 35</vt:lpstr>
      <vt:lpstr>Slide 36</vt:lpstr>
      <vt:lpstr> Etwinning projects    по програма «e Twinning»   with partners almost from all over European countries   High Vocational School of Transport in Razlog is the only school in South-Western Bulgaria with eTwinning ambassador.  </vt:lpstr>
      <vt:lpstr>Study visits program 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cp:lastModifiedBy>User</cp:lastModifiedBy>
  <cp:revision>68</cp:revision>
  <dcterms:modified xsi:type="dcterms:W3CDTF">2014-01-03T12:26:05Z</dcterms:modified>
</cp:coreProperties>
</file>