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2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00" r:id="rId10"/>
    <p:sldId id="279" r:id="rId11"/>
    <p:sldId id="301" r:id="rId12"/>
    <p:sldId id="294" r:id="rId13"/>
    <p:sldId id="308" r:id="rId14"/>
    <p:sldId id="305" r:id="rId15"/>
    <p:sldId id="314" r:id="rId16"/>
    <p:sldId id="280" r:id="rId17"/>
    <p:sldId id="297" r:id="rId18"/>
    <p:sldId id="315" r:id="rId19"/>
    <p:sldId id="316" r:id="rId20"/>
    <p:sldId id="317" r:id="rId21"/>
    <p:sldId id="318" r:id="rId22"/>
    <p:sldId id="326" r:id="rId23"/>
    <p:sldId id="327" r:id="rId24"/>
    <p:sldId id="299" r:id="rId25"/>
    <p:sldId id="284" r:id="rId26"/>
    <p:sldId id="285" r:id="rId27"/>
    <p:sldId id="287" r:id="rId28"/>
    <p:sldId id="286" r:id="rId29"/>
    <p:sldId id="288" r:id="rId30"/>
    <p:sldId id="289" r:id="rId31"/>
    <p:sldId id="291" r:id="rId32"/>
    <p:sldId id="292" r:id="rId33"/>
    <p:sldId id="293" r:id="rId34"/>
  </p:sldIdLst>
  <p:sldSz cx="9144000" cy="6858000" type="screen4x3"/>
  <p:notesSz cx="6797675" cy="9928225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9" autoAdjust="0"/>
  </p:normalViewPr>
  <p:slideViewPr>
    <p:cSldViewPr>
      <p:cViewPr varScale="1">
        <p:scale>
          <a:sx n="53" d="100"/>
          <a:sy n="53" d="100"/>
        </p:scale>
        <p:origin x="-5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B17DD-ADDA-45F1-AC42-A07251372679}" type="datetimeFigureOut">
              <a:rPr lang="et-EE" smtClean="0"/>
              <a:pPr/>
              <a:t>3.01.2014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6C91B-C0C9-483A-A936-B9237CCDC4C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12331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1C3E1-DEF3-4295-A630-29C046967132}" type="datetimeFigureOut">
              <a:rPr lang="et-EE" smtClean="0"/>
              <a:pPr/>
              <a:t>3.01.2014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49B8E-6BC0-4AAA-8134-CB4C877B9F1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xmlns="" val="296329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350" y="2263775"/>
            <a:ext cx="7353300" cy="1470025"/>
          </a:xfrm>
        </p:spPr>
        <p:txBody>
          <a:bodyPr anchor="b"/>
          <a:lstStyle>
            <a:lvl1pPr marL="0" algn="l">
              <a:defRPr>
                <a:solidFill>
                  <a:srgbClr val="0047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350" y="3810000"/>
            <a:ext cx="7353300" cy="838200"/>
          </a:xfrm>
        </p:spPr>
        <p:txBody>
          <a:bodyPr/>
          <a:lstStyle>
            <a:lvl1pPr marL="0" indent="0" algn="l">
              <a:buNone/>
              <a:defRPr sz="1800" b="0" i="0">
                <a:solidFill>
                  <a:srgbClr val="00478B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23900" y="1447800"/>
            <a:ext cx="2741613" cy="1466850"/>
          </a:xfrm>
        </p:spPr>
        <p:txBody>
          <a:bodyPr>
            <a:noAutofit/>
          </a:bodyPr>
          <a:lstStyle>
            <a:lvl1pPr marL="180000" indent="0" algn="l">
              <a:defRPr sz="2400" b="0" i="0" baseline="0"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75050" y="1447801"/>
            <a:ext cx="4845050" cy="4495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914651"/>
            <a:ext cx="2741613" cy="3028950"/>
          </a:xfrm>
        </p:spPr>
        <p:txBody>
          <a:bodyPr/>
          <a:lstStyle>
            <a:lvl1pPr marL="18000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800600"/>
            <a:ext cx="7696200" cy="566738"/>
          </a:xfrm>
        </p:spPr>
        <p:txBody>
          <a:bodyPr anchor="b"/>
          <a:lstStyle>
            <a:lvl1pPr algn="l">
              <a:defRPr sz="2000" b="0" i="0"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447800"/>
            <a:ext cx="7162800" cy="32797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5367338"/>
            <a:ext cx="7696200" cy="576262"/>
          </a:xfrm>
        </p:spPr>
        <p:txBody>
          <a:bodyPr>
            <a:noAutofit/>
          </a:bodyPr>
          <a:lstStyle>
            <a:lvl1pPr marL="18000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447800"/>
            <a:ext cx="7696200" cy="584200"/>
          </a:xfrm>
        </p:spPr>
        <p:txBody>
          <a:bodyPr/>
          <a:lstStyle>
            <a:lvl1pPr algn="l">
              <a:defRPr sz="3200" b="0" i="0"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3014661"/>
            <a:ext cx="7162800" cy="28527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057400"/>
            <a:ext cx="7696200" cy="804862"/>
          </a:xfrm>
        </p:spPr>
        <p:txBody>
          <a:bodyPr>
            <a:noAutofit/>
          </a:bodyPr>
          <a:lstStyle>
            <a:lvl1pPr marL="18000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4478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900" y="2768600"/>
            <a:ext cx="7696200" cy="3124200"/>
          </a:xfrm>
        </p:spPr>
        <p:txBody>
          <a:bodyPr vert="eaVert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1790700" cy="444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3900" y="1447800"/>
            <a:ext cx="5753100" cy="4445000"/>
          </a:xfrm>
        </p:spPr>
        <p:txBody>
          <a:bodyPr vert="eaVert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447800"/>
            <a:ext cx="7200900" cy="685799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76400" y="6096000"/>
            <a:ext cx="6248400" cy="365125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209800"/>
            <a:ext cx="7696200" cy="37338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4478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768600"/>
            <a:ext cx="7696200" cy="31242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23900" y="1447800"/>
            <a:ext cx="7696200" cy="44958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>
            <a:normAutofit/>
          </a:bodyPr>
          <a:lstStyle>
            <a:lvl1pPr algn="l">
              <a:defRPr sz="3200" b="0" i="0" cap="none"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346"/>
            <a:ext cx="7772400" cy="338554"/>
          </a:xfrm>
        </p:spPr>
        <p:txBody>
          <a:bodyPr anchor="b">
            <a:noAutofit/>
          </a:bodyPr>
          <a:lstStyle>
            <a:lvl1pPr marL="180000" indent="0">
              <a:buNone/>
              <a:defRPr sz="1600" b="0" i="0">
                <a:solidFill>
                  <a:srgbClr val="00478B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2209800"/>
            <a:ext cx="37719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771900" cy="3733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209801"/>
            <a:ext cx="3773488" cy="762000"/>
          </a:xfrm>
        </p:spPr>
        <p:txBody>
          <a:bodyPr>
            <a:noAutofit/>
          </a:bodyPr>
          <a:lstStyle>
            <a:lvl1pPr marL="180000" indent="0">
              <a:buNone/>
              <a:defRPr sz="2400" b="1" i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3124200"/>
            <a:ext cx="3773488" cy="2819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09800"/>
            <a:ext cx="3775075" cy="762001"/>
          </a:xfrm>
        </p:spPr>
        <p:txBody>
          <a:bodyPr/>
          <a:lstStyle>
            <a:lvl1pPr marL="180000" indent="0">
              <a:buNone/>
              <a:defRPr sz="2400" b="1" i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124200"/>
            <a:ext cx="3775075" cy="2819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3900" y="1447800"/>
            <a:ext cx="769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3900" y="2209800"/>
            <a:ext cx="7696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45720" rIns="108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096000"/>
            <a:ext cx="6743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478B"/>
                </a:solidFill>
                <a:latin typeface="Verdana" pitchFamily="-112" charset="0"/>
                <a:ea typeface="Arial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" y="6096000"/>
            <a:ext cx="952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478B"/>
                </a:solidFill>
                <a:latin typeface="Verdana" pitchFamily="-112" charset="0"/>
                <a:ea typeface="Arial" charset="0"/>
              </a:defRPr>
            </a:lvl1pPr>
          </a:lstStyle>
          <a:p>
            <a:fld id="{2B071E74-F7FF-428D-8D2C-3CBA130670F1}" type="slidenum">
              <a:rPr lang="et-EE" smtClean="0"/>
              <a:pPr/>
              <a:t>‹#›</a:t>
            </a:fld>
            <a:endParaRPr lang="et-EE"/>
          </a:p>
        </p:txBody>
      </p:sp>
      <p:pic>
        <p:nvPicPr>
          <p:cNvPr id="1030" name="Picture 8" descr="logotyyp_ja_muster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23925" y="0"/>
            <a:ext cx="822007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179388" indent="-179388"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478B"/>
          </a:solidFill>
          <a:latin typeface="Verdana"/>
          <a:ea typeface="ＭＳ Ｐゴシック" pitchFamily="-112" charset="-128"/>
          <a:cs typeface="Verdana"/>
        </a:defRPr>
      </a:lvl1pPr>
      <a:lvl2pPr marL="179388" indent="-179388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478B"/>
          </a:solidFill>
          <a:latin typeface="Verdana" pitchFamily="-112" charset="0"/>
          <a:ea typeface="ＭＳ Ｐゴシック" pitchFamily="-112" charset="-128"/>
        </a:defRPr>
      </a:lvl2pPr>
      <a:lvl3pPr marL="179388" indent="-179388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478B"/>
          </a:solidFill>
          <a:latin typeface="Verdana" pitchFamily="-112" charset="0"/>
          <a:ea typeface="ＭＳ Ｐゴシック" pitchFamily="-112" charset="-128"/>
        </a:defRPr>
      </a:lvl3pPr>
      <a:lvl4pPr marL="179388" indent="-179388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478B"/>
          </a:solidFill>
          <a:latin typeface="Verdana" pitchFamily="-112" charset="0"/>
          <a:ea typeface="ＭＳ Ｐゴシック" pitchFamily="-112" charset="-128"/>
        </a:defRPr>
      </a:lvl4pPr>
      <a:lvl5pPr marL="179388" indent="-179388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478B"/>
          </a:solidFill>
          <a:latin typeface="Verdana" pitchFamily="-112" charset="0"/>
          <a:ea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Arial" pitchFamily="-112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Arial" pitchFamily="-112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Arial" pitchFamily="-112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Arial" pitchFamily="-112" charset="0"/>
          <a:ea typeface="ＭＳ Ｐゴシック" pitchFamily="-112" charset="-128"/>
        </a:defRPr>
      </a:lvl9pPr>
    </p:titleStyle>
    <p:bodyStyle>
      <a:lvl1pPr marL="179388" indent="-179388" algn="l" defTabSz="457200" rtl="0" eaLnBrk="1" fontAlgn="base" hangingPunct="1">
        <a:lnSpc>
          <a:spcPts val="2300"/>
        </a:lnSpc>
        <a:spcBef>
          <a:spcPct val="0"/>
        </a:spcBef>
        <a:spcAft>
          <a:spcPct val="0"/>
        </a:spcAft>
        <a:buClr>
          <a:srgbClr val="FF0000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1pPr>
      <a:lvl2pPr marL="179388" indent="-179388" algn="l" defTabSz="457200" rtl="0" eaLnBrk="1" fontAlgn="base" hangingPunct="1">
        <a:lnSpc>
          <a:spcPts val="2300"/>
        </a:lnSpc>
        <a:spcBef>
          <a:spcPct val="0"/>
        </a:spcBef>
        <a:spcAft>
          <a:spcPct val="0"/>
        </a:spcAft>
        <a:buClr>
          <a:srgbClr val="FF0000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2pPr>
      <a:lvl3pPr marL="179388" indent="-179388" algn="l" defTabSz="457200" rtl="0" eaLnBrk="1" fontAlgn="base" hangingPunct="1">
        <a:lnSpc>
          <a:spcPts val="2300"/>
        </a:lnSpc>
        <a:spcBef>
          <a:spcPct val="0"/>
        </a:spcBef>
        <a:spcAft>
          <a:spcPct val="0"/>
        </a:spcAft>
        <a:buClr>
          <a:srgbClr val="FF0000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3pPr>
      <a:lvl4pPr marL="179388" indent="-179388" algn="l" defTabSz="457200" rtl="0" eaLnBrk="1" fontAlgn="base" hangingPunct="1">
        <a:lnSpc>
          <a:spcPts val="2300"/>
        </a:lnSpc>
        <a:spcBef>
          <a:spcPct val="0"/>
        </a:spcBef>
        <a:spcAft>
          <a:spcPct val="0"/>
        </a:spcAft>
        <a:buClr>
          <a:srgbClr val="FF0000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4pPr>
      <a:lvl5pPr marL="179388" indent="-179388" algn="l" defTabSz="457200" rtl="0" eaLnBrk="1" fontAlgn="base" hangingPunct="1">
        <a:lnSpc>
          <a:spcPts val="2300"/>
        </a:lnSpc>
        <a:spcBef>
          <a:spcPct val="0"/>
        </a:spcBef>
        <a:spcAft>
          <a:spcPct val="0"/>
        </a:spcAft>
        <a:buClr>
          <a:srgbClr val="FF0000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2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Tunnistused_1.xls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file:///\\Peetri4\opetajad$\enesehinnangud\1.klass_enesehinnanguleht.docx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file:///\\Peetri4\opetajad$\enesehinnangud\enesehinnang_vahtraleht_1kl.doc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file:///\\Peetri4\opetajad$\enesehinnangud\enesehinnang%203.klass.docx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file:///\\Peetri4\opetajad$\enesehinnangud\Enesehinnang%204.klass_logoelemendiga.doc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lv-LV" dirty="0" smtClean="0"/>
          </a:p>
          <a:p>
            <a:pPr algn="ctr">
              <a:buNone/>
            </a:pPr>
            <a:endParaRPr lang="lv-LV" sz="3600" dirty="0" smtClean="0"/>
          </a:p>
          <a:p>
            <a:pPr algn="ctr">
              <a:buNone/>
            </a:pPr>
            <a:r>
              <a:rPr lang="de-DE" sz="3600" dirty="0" smtClean="0"/>
              <a:t>Rezekne</a:t>
            </a:r>
            <a:r>
              <a:rPr lang="lv-LV" sz="3600" dirty="0" smtClean="0"/>
              <a:t>,</a:t>
            </a:r>
          </a:p>
          <a:p>
            <a:pPr algn="ctr">
              <a:buNone/>
            </a:pPr>
            <a:endParaRPr lang="de-DE" sz="3600" dirty="0" smtClean="0"/>
          </a:p>
          <a:p>
            <a:pPr algn="ctr">
              <a:buNone/>
            </a:pPr>
            <a:r>
              <a:rPr lang="en-US" sz="3600" dirty="0" smtClean="0"/>
              <a:t>first Comenius meeting</a:t>
            </a:r>
            <a:r>
              <a:rPr lang="lv-LV" sz="3600" dirty="0" smtClean="0"/>
              <a:t>,</a:t>
            </a:r>
          </a:p>
          <a:p>
            <a:pPr algn="ctr">
              <a:buNone/>
            </a:pPr>
            <a:r>
              <a:rPr lang="en-US" sz="3600" dirty="0" smtClean="0"/>
              <a:t> </a:t>
            </a:r>
            <a:endParaRPr lang="lv-LV" sz="3600" dirty="0" smtClean="0"/>
          </a:p>
          <a:p>
            <a:pPr algn="ctr">
              <a:buNone/>
            </a:pPr>
            <a:r>
              <a:rPr lang="en-US" sz="3600" dirty="0" smtClean="0"/>
              <a:t>November 17-22</a:t>
            </a:r>
            <a:endParaRPr lang="lv-LV" sz="3600" dirty="0"/>
          </a:p>
        </p:txBody>
      </p:sp>
      <p:pic>
        <p:nvPicPr>
          <p:cNvPr id="4" name="Picture 3" descr="D:\Users\User\Desktop\ll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80728"/>
            <a:ext cx="29523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6643734" cy="571504"/>
          </a:xfrm>
        </p:spPr>
        <p:txBody>
          <a:bodyPr/>
          <a:lstStyle/>
          <a:p>
            <a:pPr algn="ctr"/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000240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endParaRPr lang="et-EE" sz="2000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</a:endParaRP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Peetri Primary School is located near Tallinn, </a:t>
            </a:r>
            <a:b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</a:b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the capital of Estonia</a:t>
            </a: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endParaRPr lang="et-EE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Segoe UI" pitchFamily="34" charset="0"/>
            </a:endParaRP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 500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students</a:t>
            </a: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 (aged between 7 and 16)</a:t>
            </a:r>
            <a:b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Segoe UI" pitchFamily="34" charset="0"/>
            </a:endParaRP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 Peetri Primary School was opened in 2009</a:t>
            </a:r>
            <a:b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Segoe UI" pitchFamily="34" charset="0"/>
            </a:endParaRPr>
          </a:p>
          <a:p>
            <a:pPr>
              <a:spcAft>
                <a:spcPct val="0"/>
              </a:spcAft>
              <a:buFont typeface="Arial" pitchFamily="34" charset="0"/>
              <a:buChar char="•"/>
            </a:pPr>
            <a:r>
              <a:rPr lang="et-EE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Segoe UI" pitchFamily="34" charset="0"/>
              </a:rPr>
              <a:t> Our most important achievement this far has been to become the        heart of local community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412776"/>
            <a:ext cx="6634182" cy="1143000"/>
          </a:xfrm>
        </p:spPr>
        <p:txBody>
          <a:bodyPr/>
          <a:lstStyle/>
          <a:p>
            <a:r>
              <a:rPr lang="en-US" sz="2800" b="1" dirty="0" smtClean="0">
                <a:latin typeface="Calibri" panose="020F0502020204030204" pitchFamily="34" charset="0"/>
                <a:cs typeface="Segoe UI" pitchFamily="34" charset="0"/>
              </a:rPr>
              <a:t>Vision </a:t>
            </a:r>
            <a:endParaRPr lang="et-EE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500306"/>
            <a:ext cx="7992888" cy="3376966"/>
          </a:xfrm>
        </p:spPr>
        <p:txBody>
          <a:bodyPr/>
          <a:lstStyle/>
          <a:p>
            <a:pPr>
              <a:buNone/>
            </a:pPr>
            <a:endParaRPr lang="et-E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Peetri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 Primary School is quite a new school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.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Our goal is to create such a study environment  that enables each child to become a motivated learner  with positive attitude. Our aim is to achieve that all our students know how to learn and willing to do that.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For doing this there has been put together a strong cooperative team of highly dedicated teachers whose task is to bring into life the vision of a NEW GOOD SCHOOL. That was set as our aim from the very beginning and it still is.</a:t>
            </a:r>
          </a:p>
          <a:p>
            <a:endParaRPr lang="et-EE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34018"/>
            <a:ext cx="7286676" cy="46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E:\kasutajad\kirsti.kytt\My Documents\My Pictures\KOOL\Kooli avamine\Kooli avamine 015.jpg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/>
          <a:srcRect t="23449" b="23449"/>
          <a:stretch>
            <a:fillRect/>
          </a:stretch>
        </p:blipFill>
        <p:spPr bwMode="auto">
          <a:xfrm>
            <a:off x="991292" y="1928802"/>
            <a:ext cx="7161415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1.SEPTEMBER 2009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593" y="1414133"/>
            <a:ext cx="4178300" cy="295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032000"/>
            <a:ext cx="3771900" cy="25158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653136"/>
            <a:ext cx="3851920" cy="2016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48709"/>
            <a:ext cx="2448272" cy="32826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988840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In September 2009 we had a team of teachers who were willing to work to achieve the goals set forth. Each year we need new teachers. </a:t>
            </a:r>
          </a:p>
          <a:p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It is important that all our new colleagues would understand and share our vision and would be ready to work hard for that.</a:t>
            </a:r>
          </a:p>
          <a:p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Many of newcomers have never  given feedback nor  written assessments or guided students to self-examination and self-evaluation. 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995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642910" y="1928802"/>
            <a:ext cx="8105554" cy="4495800"/>
          </a:xfrm>
        </p:spPr>
        <p:txBody>
          <a:bodyPr/>
          <a:lstStyle/>
          <a:p>
            <a:pPr lvl="0">
              <a:buClr>
                <a:schemeClr val="accent1">
                  <a:lumMod val="75000"/>
                </a:schemeClr>
              </a:buClr>
              <a:buNone/>
            </a:pPr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WHAT IS IT – A GOOD NEW SCHOOL?</a:t>
            </a:r>
          </a:p>
          <a:p>
            <a:pPr lvl="0">
              <a:buClr>
                <a:schemeClr val="accent1">
                  <a:lumMod val="75000"/>
                </a:schemeClr>
              </a:buClr>
              <a:buNone/>
            </a:pPr>
            <a:endParaRPr lang="et-EE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>
              <a:buClr>
                <a:schemeClr val="accent1">
                  <a:lumMod val="75000"/>
                </a:schemeClr>
              </a:buClr>
              <a:buNone/>
            </a:pPr>
            <a:endParaRPr lang="et-EE" sz="20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Studying is supported by positive atmosphere;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Teachers provide support, guidance and help;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We notice and support the development of each student;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We use methods of active learning and modern teaching facilities;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In learning process we create opportunities that enable students to choose, decide and take responsibility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.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>
              <a:buClr>
                <a:schemeClr val="accent1">
                  <a:lumMod val="75000"/>
                </a:schemeClr>
              </a:buClr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723900" y="1447799"/>
            <a:ext cx="7952556" cy="5129763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Great variety of teaching methods (group work, project  work, theme based weeks,  excursions, outdoor lessons)</a:t>
            </a:r>
          </a:p>
          <a:p>
            <a:endParaRPr lang="et-EE" dirty="0"/>
          </a:p>
        </p:txBody>
      </p:sp>
      <p:pic>
        <p:nvPicPr>
          <p:cNvPr id="5" name="Picture 7" descr="\\Peetri4\opetajad$\FOTOD\Kaplinn\IMGP03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384000">
            <a:off x="4994051" y="2084422"/>
            <a:ext cx="3109614" cy="2072885"/>
          </a:xfrm>
          <a:prstGeom prst="rect">
            <a:avLst/>
          </a:prstGeom>
          <a:noFill/>
        </p:spPr>
      </p:pic>
      <p:pic>
        <p:nvPicPr>
          <p:cNvPr id="6" name="Picture 3" descr="\\Peetri4\opetajad$\FOTOD\Kaplinn\PA2200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18104">
            <a:off x="744101" y="4315832"/>
            <a:ext cx="3049056" cy="2004769"/>
          </a:xfrm>
          <a:prstGeom prst="rect">
            <a:avLst/>
          </a:prstGeom>
          <a:noFill/>
        </p:spPr>
      </p:pic>
      <p:pic>
        <p:nvPicPr>
          <p:cNvPr id="7" name="Picture 6" descr="\\Peetri4\opetajad$\FOTOD\2009_2010\27.05.2010_1A Kullos\DSCF357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78082">
            <a:off x="3528094" y="4115696"/>
            <a:ext cx="2252595" cy="2225387"/>
          </a:xfrm>
          <a:prstGeom prst="rect">
            <a:avLst/>
          </a:prstGeom>
          <a:noFill/>
        </p:spPr>
      </p:pic>
      <p:pic>
        <p:nvPicPr>
          <p:cNvPr id="8" name="Picture 4" descr="\\Peetri4\opetajad$\FOTOD\Kaplinn\PA22001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206858">
            <a:off x="5708642" y="4207355"/>
            <a:ext cx="2655930" cy="198048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110" y="2204864"/>
            <a:ext cx="3051794" cy="21421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08720"/>
            <a:ext cx="3600400" cy="25922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9040"/>
            <a:ext cx="4644008" cy="306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908720"/>
            <a:ext cx="46805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65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96752"/>
            <a:ext cx="4050184" cy="266429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9040"/>
            <a:ext cx="4572000" cy="306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573016"/>
            <a:ext cx="4644008" cy="3284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478802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44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latin typeface="Calibri" panose="020F0502020204030204" pitchFamily="34" charset="0"/>
              </a:rPr>
              <a:t>ESTONIAN EDUCATION</a:t>
            </a:r>
            <a:r>
              <a:rPr lang="et-EE" dirty="0">
                <a:latin typeface="Calibri" panose="020F0502020204030204" pitchFamily="34" charset="0"/>
              </a:rPr>
              <a:t/>
            </a:r>
            <a:br>
              <a:rPr lang="et-EE" dirty="0">
                <a:latin typeface="Calibri" panose="020F0502020204030204" pitchFamily="34" charset="0"/>
              </a:rPr>
            </a:br>
            <a:endParaRPr lang="et-EE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" y="2348880"/>
            <a:ext cx="75205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principal objective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of Estonia's educational system is to develop Estonian society into an open learning society, where every person is a lifelong learner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t-EE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system is divided into the following parts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: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Pre-school education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Basic education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General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Upper Secondary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Vocational Education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Higher education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Hobby education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t-EE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71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36712"/>
            <a:ext cx="4464496" cy="266429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1946" y="3068960"/>
            <a:ext cx="5052053" cy="378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01008"/>
            <a:ext cx="4368485" cy="3356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989" y="620688"/>
            <a:ext cx="38404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959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828" y="1124744"/>
            <a:ext cx="3552395" cy="266429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429000"/>
            <a:ext cx="4464496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010" y="3622340"/>
            <a:ext cx="4314213" cy="323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76672"/>
            <a:ext cx="466801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4562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9825"/>
            <a:ext cx="2950720" cy="39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3392" y="2032529"/>
            <a:ext cx="3039666" cy="405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204864"/>
            <a:ext cx="2916324" cy="3888432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633795" y="12687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t-EE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Style</a:t>
            </a:r>
            <a:r>
              <a:rPr lang="et-EE" sz="2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  </a:t>
            </a:r>
            <a:r>
              <a:rPr lang="et-EE" sz="28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weeks</a:t>
            </a:r>
            <a:endParaRPr lang="et-EE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47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3529890" cy="264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läti fotod\DSCF0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09" y="1412776"/>
            <a:ext cx="3903773" cy="29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läti fotod\DSCF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9754"/>
            <a:ext cx="2937682" cy="22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stkülik 3"/>
          <p:cNvSpPr/>
          <p:nvPr/>
        </p:nvSpPr>
        <p:spPr>
          <a:xfrm>
            <a:off x="621908" y="1000422"/>
            <a:ext cx="2653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/>
              <a:t>Summer </a:t>
            </a:r>
            <a:r>
              <a:rPr lang="et-EE" dirty="0" err="1" smtClean="0"/>
              <a:t>picnic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xmlns="" val="1978863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723900" y="1447800"/>
            <a:ext cx="7952556" cy="4695844"/>
          </a:xfrm>
        </p:spPr>
        <p:txBody>
          <a:bodyPr/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Parents and specialists from different fields of life are included in the study process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>
              <a:buClr>
                <a:schemeClr val="accent1">
                  <a:lumMod val="75000"/>
                </a:schemeClr>
              </a:buClr>
            </a:pPr>
            <a:endParaRPr lang="et-EE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t-EE" dirty="0"/>
          </a:p>
        </p:txBody>
      </p:sp>
      <p:pic>
        <p:nvPicPr>
          <p:cNvPr id="3" name="Picture 3" descr="\\Peetri4\opetajad$\FOTOD\2010_2011\25.03.2011_Jaak Aaviksoo\DSCF81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3375" y="2323855"/>
            <a:ext cx="1632105" cy="4002205"/>
          </a:xfrm>
          <a:prstGeom prst="rect">
            <a:avLst/>
          </a:prstGeom>
          <a:noFill/>
        </p:spPr>
      </p:pic>
      <p:pic>
        <p:nvPicPr>
          <p:cNvPr id="4" name="Picture 5" descr="\\Peetri4\opetajad$\FOTOD\2010_2011\16.04.2011_Lapsevanema koolitund 3\DSCF834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41264" y="2300592"/>
            <a:ext cx="4142541" cy="2307587"/>
          </a:xfrm>
          <a:prstGeom prst="rect">
            <a:avLst/>
          </a:prstGeom>
          <a:noFill/>
        </p:spPr>
      </p:pic>
      <p:pic>
        <p:nvPicPr>
          <p:cNvPr id="5" name="Picture 2" descr="\\Peetri4\opetajad$\FOTOD\2010_2011\29.04.2011_Otsakooli_band\DSCF875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58640">
            <a:off x="1187126" y="4214742"/>
            <a:ext cx="3719290" cy="2322340"/>
          </a:xfrm>
          <a:prstGeom prst="rect">
            <a:avLst/>
          </a:prstGeom>
          <a:noFill/>
        </p:spPr>
      </p:pic>
      <p:pic>
        <p:nvPicPr>
          <p:cNvPr id="7" name="Picture 6" descr="\\Peetri4\opetajad$\FOTOD\2010_2011\2.03.2011_Teemapäev3\DSCF778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97985" y="4078247"/>
            <a:ext cx="3134055" cy="277975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642" y="1844824"/>
            <a:ext cx="3594846" cy="22334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723900" y="1447800"/>
            <a:ext cx="7952556" cy="4495800"/>
          </a:xfrm>
        </p:spPr>
        <p:txBody>
          <a:bodyPr/>
          <a:lstStyle/>
          <a:p>
            <a:pPr marL="0" indent="0">
              <a:buNone/>
            </a:pPr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OUR STRENGTHS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collaboration between teachers;</a:t>
            </a: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collaboration with parents;</a:t>
            </a: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good opportunities for using ICT;</a:t>
            </a: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work on curriculum;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extracurricular activities;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pPr lvl="0"/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good reputation;</a:t>
            </a: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good teachers;</a:t>
            </a: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extension of schoolhouse (rooms for dancing, drama, science lab, classrooms);</a:t>
            </a:r>
          </a:p>
          <a:p>
            <a:pPr lvl="0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ICT  equipment  (laptops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 for students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Segoe UI" pitchFamily="34" charset="0"/>
              </a:rPr>
              <a:t>, projectors, document cameras);</a:t>
            </a:r>
          </a:p>
          <a:p>
            <a:pPr lvl="0"/>
            <a:endParaRPr lang="en-US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  <a:p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1285860"/>
            <a:ext cx="7981952" cy="571504"/>
          </a:xfrm>
        </p:spPr>
        <p:txBody>
          <a:bodyPr/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CERTIFICATE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 descr="tunnistus_pi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857364"/>
            <a:ext cx="7072362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 - V class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Content Placeholder 4" descr="tunnistus_pilt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9" y="1857364"/>
            <a:ext cx="7215238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5786" y="1428736"/>
            <a:ext cx="7696200" cy="1143000"/>
          </a:xfrm>
        </p:spPr>
        <p:txBody>
          <a:bodyPr/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VI-IX class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Content Placeholder 3" descr="tunnistuse sisu_5.kla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000240"/>
            <a:ext cx="7215238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SELF-ASSESSMENT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Content Placeholder 3" descr="enesehinnang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857364"/>
            <a:ext cx="7143800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PRE-SCHOOL EDUCATION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t-EE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" y="2032000"/>
            <a:ext cx="8024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state and local governments are responsible for children's education and studies in pre-school institutions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Child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care institutions are: 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crèches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– for children of up to 3 years of age; 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nursery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schools – for children of up to 7 years of age; 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nursery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schools for children with special needs – for children with special needs who are of up to 7 years of age. 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rural municipality or city government shall provide all children permanently residing in their administrative territory whose parents so wish with the opportunity to attend a child care institution in the catchment area. Participation in a child care institution is voluntary; a child may start school straight from home as well.</a:t>
            </a:r>
          </a:p>
          <a:p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762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428736"/>
            <a:ext cx="7696200" cy="1143000"/>
          </a:xfrm>
        </p:spPr>
        <p:txBody>
          <a:bodyPr/>
          <a:lstStyle/>
          <a:p>
            <a:r>
              <a:rPr lang="et-EE" sz="2000" b="1" dirty="0" smtClean="0">
                <a:solidFill>
                  <a:schemeClr val="accent1">
                    <a:lumMod val="75000"/>
                  </a:schemeClr>
                </a:solidFill>
              </a:rPr>
              <a:t>I class</a:t>
            </a:r>
            <a:endParaRPr lang="et-E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5" descr="vahtraleht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928802"/>
            <a:ext cx="7000924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 b="1" dirty="0" smtClean="0">
                <a:solidFill>
                  <a:schemeClr val="accent1">
                    <a:lumMod val="75000"/>
                  </a:schemeClr>
                </a:solidFill>
              </a:rPr>
              <a:t>II-III class</a:t>
            </a:r>
            <a:endParaRPr lang="et-E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5" descr="3klass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2071678"/>
            <a:ext cx="7286675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000" b="1" dirty="0" smtClean="0">
                <a:solidFill>
                  <a:schemeClr val="accent1">
                    <a:lumMod val="75000"/>
                  </a:schemeClr>
                </a:solidFill>
              </a:rPr>
              <a:t>IV- IX class</a:t>
            </a:r>
            <a:endParaRPr lang="et-E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4.klass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2000240"/>
            <a:ext cx="7429551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t-EE" sz="32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et-EE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t-EE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t-EE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</a:t>
            </a:r>
            <a:r>
              <a:rPr lang="et-EE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THANK YOU!</a:t>
            </a:r>
            <a:endParaRPr lang="et-EE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08720"/>
            <a:ext cx="4464496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BASIC EDUCATION</a:t>
            </a:r>
            <a:br>
              <a:rPr lang="et-EE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t-EE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988840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Compulsory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school attendance generally begins at the age of 7 and lasts until completion of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basic education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or up to the age of 17.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Basic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is acquired in basic schools, or in general upper secondary schools which have basic school classes and which cover the grades 1-9. Basic education is funded by the state budget and the local government.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academic year must include no less than 175 days and lasts from September 1st until June.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 lower secondary and secondary schools, there is a uniform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grading system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with a range from one to five, where "5" represents the best result and "1" the worst result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But there are others grading systems too.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For children with special needs compulsory school attendance may be fulfilled at mainstream schools or in special educational institutions.</a:t>
            </a:r>
          </a:p>
          <a:p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54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SECONDARY EDUCATION</a:t>
            </a:r>
            <a:r>
              <a:rPr lang="et-E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t-EE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443841"/>
            <a:ext cx="79208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t-E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t-EE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Secondary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is a level of education that is based on basic education.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Secondary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is divided into general secondary education and vocational secondary education. The acquisition of secondary education is a necessary prerequisite for continuing studies in institutions of higher education.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 order to complete a general upper secondary education, a three-year study period has to be completed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Like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basic education, general secondary education is funded by the state and the local government.</a:t>
            </a:r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62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VOCATIONAL EDUCATION</a:t>
            </a:r>
            <a:r>
              <a:rPr lang="et-E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t-EE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844824"/>
            <a:ext cx="792088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main emphasis in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vocational education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lies in acquiring professional skills and practical experience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Vocational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institutions are primarily funded by the state. Vocational education may be acquired either after graduation from basic school or after graduation from upper secondary school. </a:t>
            </a:r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Studies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 the vocational secondary education curricula on the basis of basic education last at least 3 years. The duration of studies in the post-secondary vocational education curricula on the basis of secondary education is from 0.5 to 2.5 years.</a:t>
            </a:r>
          </a:p>
          <a:p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here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were altogether 43 vocational education institutions in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Estonia</a:t>
            </a:r>
            <a:r>
              <a:rPr lang="et-EE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77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dirty="0">
                <a:latin typeface="Calibri" panose="020F0502020204030204" pitchFamily="34" charset="0"/>
              </a:rPr>
              <a:t>HIGHER EDUCATION</a:t>
            </a:r>
            <a:r>
              <a:rPr lang="et-EE" dirty="0"/>
              <a:t/>
            </a:r>
            <a:br>
              <a:rPr lang="et-EE" dirty="0"/>
            </a:br>
            <a:endParaRPr lang="et-EE" b="1" dirty="0"/>
          </a:p>
        </p:txBody>
      </p:sp>
      <p:sp>
        <p:nvSpPr>
          <p:cNvPr id="3" name="Rectangle 2"/>
          <p:cNvSpPr/>
          <p:nvPr/>
        </p:nvSpPr>
        <p:spPr>
          <a:xfrm>
            <a:off x="723900" y="1028343"/>
            <a:ext cx="802456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t-E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t-E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provision of higher education in Estonia began in 1632 with the establishment of the University of Tartu.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Today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there are 33 institutions that provide higher education curriculums in Estonia;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here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are 9 universities, including 3 private universities, 22 institutions of professional higher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Higher education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may be acquired as professional higher education or academic higher education. 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Professional higher education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is provided in institutions of professional higher education or at universities' colleges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At a university, higher education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 can be acquired at three levels: Bachelor's Study, Master's study and Doctoral study. The nominal duration of Bachelor's study is three to four years (180-240 ECTS), Master's study one to two years (60-120 ECTS), and Doctoral study three to four years (180-240 ECTS). The standard period of Bachelor's and Master's study is at least five years in total.</a:t>
            </a:r>
            <a:endParaRPr lang="et-EE" sz="20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sz="2000" b="0" i="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84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54" y="1412776"/>
            <a:ext cx="7696200" cy="584200"/>
          </a:xfrm>
        </p:spPr>
        <p:txBody>
          <a:bodyPr/>
          <a:lstStyle/>
          <a:p>
            <a:r>
              <a:rPr lang="et-EE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HOBBY EDUCATION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3" name="Rectangle 2"/>
          <p:cNvSpPr/>
          <p:nvPr/>
        </p:nvSpPr>
        <p:spPr>
          <a:xfrm>
            <a:off x="827584" y="2274838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Hobby education is an area of youth work that provides young people with knowledge and skills outside formal education. </a:t>
            </a:r>
            <a: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t-EE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Hobby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education is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organised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by local governments and legal persons. The local government budget has funding for cultural and youth issues, which is also used for financing hobby education.</a:t>
            </a:r>
            <a:endParaRPr lang="et-EE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2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071678"/>
            <a:ext cx="8064896" cy="2786082"/>
          </a:xfrm>
        </p:spPr>
        <p:txBody>
          <a:bodyPr/>
          <a:lstStyle/>
          <a:p>
            <a:r>
              <a:rPr lang="et-EE" sz="6000" b="1" dirty="0" smtClean="0">
                <a:solidFill>
                  <a:schemeClr val="tx2">
                    <a:lumMod val="50000"/>
                  </a:schemeClr>
                </a:solidFill>
                <a:latin typeface="Adobe Caslon Pro" pitchFamily="18" charset="-70"/>
              </a:rPr>
              <a:t>There is a sun shining</a:t>
            </a:r>
            <a:br>
              <a:rPr lang="et-EE" sz="6000" b="1" dirty="0" smtClean="0">
                <a:solidFill>
                  <a:schemeClr val="tx2">
                    <a:lumMod val="50000"/>
                  </a:schemeClr>
                </a:solidFill>
                <a:latin typeface="Adobe Caslon Pro" pitchFamily="18" charset="-70"/>
              </a:rPr>
            </a:br>
            <a:r>
              <a:rPr lang="et-EE" sz="6000" b="1" dirty="0" smtClean="0">
                <a:solidFill>
                  <a:schemeClr val="tx2">
                    <a:lumMod val="50000"/>
                  </a:schemeClr>
                </a:solidFill>
                <a:latin typeface="Adobe Caslon Pro" pitchFamily="18" charset="-70"/>
              </a:rPr>
              <a:t>in each one of us. </a:t>
            </a:r>
            <a:br>
              <a:rPr lang="et-EE" sz="6000" b="1" dirty="0" smtClean="0">
                <a:solidFill>
                  <a:schemeClr val="tx2">
                    <a:lumMod val="50000"/>
                  </a:schemeClr>
                </a:solidFill>
                <a:latin typeface="Adobe Caslon Pro" pitchFamily="18" charset="-70"/>
              </a:rPr>
            </a:br>
            <a:r>
              <a:rPr lang="et-EE" sz="6000" b="1" dirty="0" smtClean="0">
                <a:solidFill>
                  <a:schemeClr val="tx2">
                    <a:lumMod val="50000"/>
                  </a:schemeClr>
                </a:solidFill>
                <a:latin typeface="Adobe Caslon Pro" pitchFamily="18" charset="-70"/>
              </a:rPr>
              <a:t>Let it shine bright.</a:t>
            </a:r>
            <a:r>
              <a:rPr lang="et-EE" sz="6000" b="1" dirty="0" smtClean="0">
                <a:latin typeface="Bradley Hand ITC" pitchFamily="66" charset="0"/>
              </a:rPr>
              <a:t/>
            </a:r>
            <a:br>
              <a:rPr lang="et-EE" sz="6000" b="1" dirty="0" smtClean="0">
                <a:latin typeface="Bradley Hand ITC" pitchFamily="66" charset="0"/>
              </a:rPr>
            </a:br>
            <a:endParaRPr lang="et-EE" sz="6000" b="1" dirty="0"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K_presentatsioon_mustrig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PK_presentatsioon_mustriga</Template>
  <TotalTime>1151</TotalTime>
  <Words>386</Words>
  <Application>Microsoft Office PowerPoint</Application>
  <PresentationFormat>On-screen Show (4:3)</PresentationFormat>
  <Paragraphs>107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PK_presentatsioon_mustriga</vt:lpstr>
      <vt:lpstr>Slide 1</vt:lpstr>
      <vt:lpstr>ESTONIAN EDUCATION </vt:lpstr>
      <vt:lpstr>PRE-SCHOOL EDUCATION </vt:lpstr>
      <vt:lpstr>BASIC EDUCATION </vt:lpstr>
      <vt:lpstr>SECONDARY EDUCATION </vt:lpstr>
      <vt:lpstr>VOCATIONAL EDUCATION </vt:lpstr>
      <vt:lpstr>HIGHER EDUCATION </vt:lpstr>
      <vt:lpstr>HOBBY EDUCATION </vt:lpstr>
      <vt:lpstr>There is a sun shining in each one of us.  Let it shine bright. </vt:lpstr>
      <vt:lpstr>Slide 10</vt:lpstr>
      <vt:lpstr>Vision </vt:lpstr>
      <vt:lpstr>Slide 12</vt:lpstr>
      <vt:lpstr>Slide 13</vt:lpstr>
      <vt:lpstr>1.SEPTEMBER 2009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CERTIFICATE</vt:lpstr>
      <vt:lpstr>I - V class</vt:lpstr>
      <vt:lpstr>VI-IX class</vt:lpstr>
      <vt:lpstr>SELF-ASSESSMENT</vt:lpstr>
      <vt:lpstr>I class</vt:lpstr>
      <vt:lpstr>II-III class</vt:lpstr>
      <vt:lpstr>IV- IX class</vt:lpstr>
      <vt:lpstr>Slide 33</vt:lpstr>
    </vt:vector>
  </TitlesOfParts>
  <Company>Peetri Kool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ÕPPEKORRALDUS  PEETRI PÕHIKOOLIS 2009/2010 õppeaastal</dc:title>
  <dc:creator>Peetri</dc:creator>
  <cp:lastModifiedBy>User</cp:lastModifiedBy>
  <cp:revision>156</cp:revision>
  <dcterms:created xsi:type="dcterms:W3CDTF">2009-10-29T12:27:56Z</dcterms:created>
  <dcterms:modified xsi:type="dcterms:W3CDTF">2014-01-03T12:20:34Z</dcterms:modified>
</cp:coreProperties>
</file>