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60" r:id="rId3"/>
    <p:sldId id="261" r:id="rId4"/>
    <p:sldId id="257" r:id="rId5"/>
    <p:sldId id="258" r:id="rId6"/>
    <p:sldId id="262" r:id="rId7"/>
    <p:sldId id="259" r:id="rId8"/>
    <p:sldId id="264" r:id="rId9"/>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135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E360C85-860B-4764-ABEA-7F7627E1DCC4}" type="datetimeFigureOut">
              <a:rPr lang="lv-LV" smtClean="0"/>
              <a:pPr/>
              <a:t>2014.03.13.</a:t>
            </a:fld>
            <a:endParaRPr lang="lv-LV"/>
          </a:p>
        </p:txBody>
      </p:sp>
      <p:sp>
        <p:nvSpPr>
          <p:cNvPr id="19" name="Footer Placeholder 18"/>
          <p:cNvSpPr>
            <a:spLocks noGrp="1"/>
          </p:cNvSpPr>
          <p:nvPr>
            <p:ph type="ftr" sz="quarter" idx="11"/>
          </p:nvPr>
        </p:nvSpPr>
        <p:spPr/>
        <p:txBody>
          <a:bodyPr/>
          <a:lstStyle/>
          <a:p>
            <a:endParaRPr lang="lv-LV"/>
          </a:p>
        </p:txBody>
      </p:sp>
      <p:sp>
        <p:nvSpPr>
          <p:cNvPr id="27" name="Slide Number Placeholder 26"/>
          <p:cNvSpPr>
            <a:spLocks noGrp="1"/>
          </p:cNvSpPr>
          <p:nvPr>
            <p:ph type="sldNum" sz="quarter" idx="12"/>
          </p:nvPr>
        </p:nvSpPr>
        <p:spPr/>
        <p:txBody>
          <a:bodyPr/>
          <a:lstStyle/>
          <a:p>
            <a:fld id="{0F58B1C0-0588-44D7-9509-886DC9A683F0}" type="slidenum">
              <a:rPr lang="lv-LV" smtClean="0"/>
              <a:pPr/>
              <a:t>‹#›</a:t>
            </a:fld>
            <a:endParaRPr lang="lv-LV"/>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360C85-860B-4764-ABEA-7F7627E1DCC4}" type="datetimeFigureOut">
              <a:rPr lang="lv-LV" smtClean="0"/>
              <a:pPr/>
              <a:t>2014.03.13.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F58B1C0-0588-44D7-9509-886DC9A683F0}" type="slidenum">
              <a:rPr lang="lv-LV" smtClean="0"/>
              <a:pPr/>
              <a:t>‹#›</a:t>
            </a:fld>
            <a:endParaRPr lang="lv-LV"/>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360C85-860B-4764-ABEA-7F7627E1DCC4}" type="datetimeFigureOut">
              <a:rPr lang="lv-LV" smtClean="0"/>
              <a:pPr/>
              <a:t>2014.03.13.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F58B1C0-0588-44D7-9509-886DC9A683F0}" type="slidenum">
              <a:rPr lang="lv-LV" smtClean="0"/>
              <a:pPr/>
              <a:t>‹#›</a:t>
            </a:fld>
            <a:endParaRPr lang="lv-LV"/>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360C85-860B-4764-ABEA-7F7627E1DCC4}" type="datetimeFigureOut">
              <a:rPr lang="lv-LV" smtClean="0"/>
              <a:pPr/>
              <a:t>2014.03.13.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F58B1C0-0588-44D7-9509-886DC9A683F0}" type="slidenum">
              <a:rPr lang="lv-LV" smtClean="0"/>
              <a:pPr/>
              <a:t>‹#›</a:t>
            </a:fld>
            <a:endParaRPr lang="lv-LV"/>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E360C85-860B-4764-ABEA-7F7627E1DCC4}" type="datetimeFigureOut">
              <a:rPr lang="lv-LV" smtClean="0"/>
              <a:pPr/>
              <a:t>2014.03.13.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F58B1C0-0588-44D7-9509-886DC9A683F0}" type="slidenum">
              <a:rPr lang="lv-LV" smtClean="0"/>
              <a:pPr/>
              <a:t>‹#›</a:t>
            </a:fld>
            <a:endParaRPr lang="lv-LV"/>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E360C85-860B-4764-ABEA-7F7627E1DCC4}" type="datetimeFigureOut">
              <a:rPr lang="lv-LV" smtClean="0"/>
              <a:pPr/>
              <a:t>2014.03.13.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0F58B1C0-0588-44D7-9509-886DC9A683F0}" type="slidenum">
              <a:rPr lang="lv-LV" smtClean="0"/>
              <a:pPr/>
              <a:t>‹#›</a:t>
            </a:fld>
            <a:endParaRPr lang="lv-LV"/>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E360C85-860B-4764-ABEA-7F7627E1DCC4}" type="datetimeFigureOut">
              <a:rPr lang="lv-LV" smtClean="0"/>
              <a:pPr/>
              <a:t>2014.03.13.</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0F58B1C0-0588-44D7-9509-886DC9A683F0}" type="slidenum">
              <a:rPr lang="lv-LV" smtClean="0"/>
              <a:pPr/>
              <a:t>‹#›</a:t>
            </a:fld>
            <a:endParaRPr lang="lv-LV"/>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E360C85-860B-4764-ABEA-7F7627E1DCC4}" type="datetimeFigureOut">
              <a:rPr lang="lv-LV" smtClean="0"/>
              <a:pPr/>
              <a:t>2014.03.13.</a:t>
            </a:fld>
            <a:endParaRPr lang="lv-LV"/>
          </a:p>
        </p:txBody>
      </p:sp>
      <p:sp>
        <p:nvSpPr>
          <p:cNvPr id="8" name="Slide Number Placeholder 7"/>
          <p:cNvSpPr>
            <a:spLocks noGrp="1"/>
          </p:cNvSpPr>
          <p:nvPr>
            <p:ph type="sldNum" sz="quarter" idx="11"/>
          </p:nvPr>
        </p:nvSpPr>
        <p:spPr/>
        <p:txBody>
          <a:bodyPr/>
          <a:lstStyle/>
          <a:p>
            <a:fld id="{0F58B1C0-0588-44D7-9509-886DC9A683F0}" type="slidenum">
              <a:rPr lang="lv-LV" smtClean="0"/>
              <a:pPr/>
              <a:t>‹#›</a:t>
            </a:fld>
            <a:endParaRPr lang="lv-LV"/>
          </a:p>
        </p:txBody>
      </p:sp>
      <p:sp>
        <p:nvSpPr>
          <p:cNvPr id="9" name="Footer Placeholder 8"/>
          <p:cNvSpPr>
            <a:spLocks noGrp="1"/>
          </p:cNvSpPr>
          <p:nvPr>
            <p:ph type="ftr" sz="quarter" idx="12"/>
          </p:nvPr>
        </p:nvSpPr>
        <p:spPr/>
        <p:txBody>
          <a:bodyPr/>
          <a:lstStyle/>
          <a:p>
            <a:endParaRPr lang="lv-LV"/>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360C85-860B-4764-ABEA-7F7627E1DCC4}" type="datetimeFigureOut">
              <a:rPr lang="lv-LV" smtClean="0"/>
              <a:pPr/>
              <a:t>2014.03.13.</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0F58B1C0-0588-44D7-9509-886DC9A683F0}" type="slidenum">
              <a:rPr lang="lv-LV" smtClean="0"/>
              <a:pPr/>
              <a:t>‹#›</a:t>
            </a:fld>
            <a:endParaRPr lang="lv-LV"/>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E360C85-860B-4764-ABEA-7F7627E1DCC4}" type="datetimeFigureOut">
              <a:rPr lang="lv-LV" smtClean="0"/>
              <a:pPr/>
              <a:t>2014.03.13.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a:xfrm>
            <a:off x="8156448" y="6422064"/>
            <a:ext cx="762000" cy="365125"/>
          </a:xfrm>
        </p:spPr>
        <p:txBody>
          <a:bodyPr/>
          <a:lstStyle/>
          <a:p>
            <a:fld id="{0F58B1C0-0588-44D7-9509-886DC9A683F0}" type="slidenum">
              <a:rPr lang="lv-LV" smtClean="0"/>
              <a:pPr/>
              <a:t>‹#›</a:t>
            </a:fld>
            <a:endParaRPr lang="lv-LV"/>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5E360C85-860B-4764-ABEA-7F7627E1DCC4}" type="datetimeFigureOut">
              <a:rPr lang="lv-LV" smtClean="0"/>
              <a:pPr/>
              <a:t>2014.03.13.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0F58B1C0-0588-44D7-9509-886DC9A683F0}" type="slidenum">
              <a:rPr lang="lv-LV" smtClean="0"/>
              <a:pPr/>
              <a:t>‹#›</a:t>
            </a:fld>
            <a:endParaRPr lang="lv-LV"/>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E360C85-860B-4764-ABEA-7F7627E1DCC4}" type="datetimeFigureOut">
              <a:rPr lang="lv-LV" smtClean="0"/>
              <a:pPr/>
              <a:t>2014.03.13.</a:t>
            </a:fld>
            <a:endParaRPr lang="lv-LV"/>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lv-LV"/>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0F58B1C0-0588-44D7-9509-886DC9A683F0}" type="slidenum">
              <a:rPr lang="lv-LV" smtClean="0"/>
              <a:pPr/>
              <a:t>‹#›</a:t>
            </a:fld>
            <a:endParaRPr lang="lv-LV"/>
          </a:p>
        </p:txBody>
      </p:sp>
    </p:spTree>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ransition>
    <p:wipe dir="d"/>
  </p:transition>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tautasterps.lv/resources/006a.jpg.opt816x271o0,0s816x271.jpg"/>
          <p:cNvPicPr>
            <a:picLocks noChangeAspect="1" noChangeArrowheads="1"/>
          </p:cNvPicPr>
          <p:nvPr/>
        </p:nvPicPr>
        <p:blipFill>
          <a:blip r:embed="rId2" cstate="print"/>
          <a:srcRect/>
          <a:stretch>
            <a:fillRect/>
          </a:stretch>
        </p:blipFill>
        <p:spPr bwMode="auto">
          <a:xfrm>
            <a:off x="0" y="0"/>
            <a:ext cx="9240850" cy="6858000"/>
          </a:xfrm>
          <a:prstGeom prst="rect">
            <a:avLst/>
          </a:prstGeom>
          <a:noFill/>
        </p:spPr>
      </p:pic>
      <p:sp>
        <p:nvSpPr>
          <p:cNvPr id="2" name="Title 1"/>
          <p:cNvSpPr>
            <a:spLocks noGrp="1"/>
          </p:cNvSpPr>
          <p:nvPr>
            <p:ph type="ctrTitle"/>
          </p:nvPr>
        </p:nvSpPr>
        <p:spPr>
          <a:xfrm>
            <a:off x="683568" y="1700808"/>
            <a:ext cx="7772400" cy="2304256"/>
          </a:xfrm>
        </p:spPr>
        <p:txBody>
          <a:bodyPr>
            <a:noAutofit/>
            <a:scene3d>
              <a:camera prst="orthographicFront"/>
              <a:lightRig rig="soft" dir="t">
                <a:rot lat="0" lon="0" rev="10800000"/>
              </a:lightRig>
            </a:scene3d>
            <a:sp3d>
              <a:bevelT w="27940" h="12700"/>
              <a:contourClr>
                <a:srgbClr val="DDDDDD"/>
              </a:contourClr>
            </a:sp3d>
          </a:bodyPr>
          <a:lstStyle/>
          <a:p>
            <a:pPr algn="ctr"/>
            <a:r>
              <a:rPr lang="lv-LV" sz="6600" cap="none" spc="150" dirty="0" smtClean="0">
                <a:ln w="11430"/>
                <a:solidFill>
                  <a:srgbClr val="F8F8F8"/>
                </a:solidFill>
                <a:effectLst>
                  <a:outerShdw blurRad="25400" algn="tl" rotWithShape="0">
                    <a:srgbClr val="000000">
                      <a:alpha val="43000"/>
                    </a:srgbClr>
                  </a:outerShdw>
                </a:effectLst>
                <a:latin typeface="Arial" pitchFamily="34" charset="0"/>
                <a:cs typeface="Arial" pitchFamily="34" charset="0"/>
              </a:rPr>
              <a:t>TAUTAS TĒRPI KURZEMĒ</a:t>
            </a:r>
            <a:endParaRPr lang="lv-LV" sz="6600" cap="none" spc="150" dirty="0">
              <a:ln w="11430"/>
              <a:solidFill>
                <a:srgbClr val="F8F8F8"/>
              </a:solidFill>
              <a:effectLst>
                <a:outerShdw blurRad="25400" algn="tl" rotWithShape="0">
                  <a:srgbClr val="000000">
                    <a:alpha val="43000"/>
                  </a:srgbClr>
                </a:outerShdw>
              </a:effectLst>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6919"/>
          <a:stretch>
            <a:fillRect/>
          </a:stretch>
        </p:blipFill>
        <p:spPr bwMode="auto">
          <a:xfrm>
            <a:off x="0" y="785794"/>
            <a:ext cx="9144000" cy="5257817"/>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7467600" cy="6143668"/>
          </a:xfrm>
        </p:spPr>
        <p:txBody>
          <a:bodyPr>
            <a:normAutofit fontScale="77500" lnSpcReduction="20000"/>
          </a:bodyPr>
          <a:lstStyle/>
          <a:p>
            <a:pPr>
              <a:buNone/>
            </a:pPr>
            <a:r>
              <a:rPr lang="lv-LV" sz="3100" dirty="0" smtClean="0"/>
              <a:t>     Kurzemes novada tautastērpi bija izplatīti teritorijā, kuru senāk apdzīvoja kurši un lībieši. Šo reģionu mazāk skāruši kari, tāpēc te ir saglabājušās atsevišķas ļoti senas iezīmes. Tikai Kurzemē tik ilgi ir saglabājušās seno zilo mēleņu ar metāla rotājumiem un metāla vainagu nēsāšanas tradīcijas. Kurzemes novadā tradicionāli izšķir vairākus tautastērpu darināšanas un nēsāšanas variantus:</a:t>
            </a:r>
          </a:p>
          <a:p>
            <a:r>
              <a:rPr lang="lv-LV" dirty="0" smtClean="0">
                <a:solidFill>
                  <a:schemeClr val="accent1">
                    <a:lumMod val="60000"/>
                    <a:lumOff val="40000"/>
                  </a:schemeClr>
                </a:solidFill>
              </a:rPr>
              <a:t>Alsungas</a:t>
            </a:r>
          </a:p>
          <a:p>
            <a:r>
              <a:rPr lang="de-DE" dirty="0" smtClean="0">
                <a:solidFill>
                  <a:schemeClr val="accent1">
                    <a:lumMod val="60000"/>
                    <a:lumOff val="40000"/>
                  </a:schemeClr>
                </a:solidFill>
              </a:rPr>
              <a:t>Austrumkurzemes</a:t>
            </a:r>
          </a:p>
          <a:p>
            <a:r>
              <a:rPr lang="lv-LV" dirty="0" smtClean="0">
                <a:solidFill>
                  <a:schemeClr val="accent1">
                    <a:lumMod val="60000"/>
                    <a:lumOff val="40000"/>
                  </a:schemeClr>
                </a:solidFill>
              </a:rPr>
              <a:t>Bārtas</a:t>
            </a:r>
            <a:endParaRPr lang="lv-LV" dirty="0" smtClean="0">
              <a:solidFill>
                <a:schemeClr val="accent1">
                  <a:lumMod val="60000"/>
                  <a:lumOff val="40000"/>
                </a:schemeClr>
              </a:solidFill>
            </a:endParaRPr>
          </a:p>
          <a:p>
            <a:r>
              <a:rPr lang="lv-LV" dirty="0" smtClean="0">
                <a:solidFill>
                  <a:schemeClr val="accent1">
                    <a:lumMod val="60000"/>
                    <a:lumOff val="40000"/>
                  </a:schemeClr>
                </a:solidFill>
              </a:rPr>
              <a:t>Dienvidkurzemes</a:t>
            </a:r>
          </a:p>
          <a:p>
            <a:r>
              <a:rPr lang="lv-LV" dirty="0" smtClean="0">
                <a:solidFill>
                  <a:schemeClr val="accent1">
                    <a:lumMod val="60000"/>
                    <a:lumOff val="40000"/>
                  </a:schemeClr>
                </a:solidFill>
              </a:rPr>
              <a:t>Kuldīgas</a:t>
            </a:r>
          </a:p>
          <a:p>
            <a:r>
              <a:rPr lang="lv-LV" dirty="0" smtClean="0">
                <a:solidFill>
                  <a:schemeClr val="accent1">
                    <a:lumMod val="60000"/>
                    <a:lumOff val="40000"/>
                  </a:schemeClr>
                </a:solidFill>
              </a:rPr>
              <a:t>Nīcas</a:t>
            </a:r>
          </a:p>
          <a:p>
            <a:r>
              <a:rPr lang="lv-LV" dirty="0" smtClean="0">
                <a:solidFill>
                  <a:schemeClr val="accent1">
                    <a:lumMod val="60000"/>
                    <a:lumOff val="40000"/>
                  </a:schemeClr>
                </a:solidFill>
              </a:rPr>
              <a:t>Rucavas</a:t>
            </a:r>
          </a:p>
          <a:p>
            <a:r>
              <a:rPr lang="lv-LV" dirty="0" smtClean="0">
                <a:solidFill>
                  <a:schemeClr val="accent1">
                    <a:lumMod val="60000"/>
                    <a:lumOff val="40000"/>
                  </a:schemeClr>
                </a:solidFill>
              </a:rPr>
              <a:t>Ventspils</a:t>
            </a:r>
          </a:p>
          <a:p>
            <a:r>
              <a:rPr lang="lv-LV" dirty="0" smtClean="0">
                <a:solidFill>
                  <a:schemeClr val="accent1">
                    <a:lumMod val="60000"/>
                    <a:lumOff val="40000"/>
                  </a:schemeClr>
                </a:solidFill>
              </a:rPr>
              <a:t>Ziemeļkurzemes</a:t>
            </a:r>
            <a:endParaRPr lang="en-US" dirty="0">
              <a:solidFill>
                <a:schemeClr val="accent1">
                  <a:lumMod val="60000"/>
                  <a:lumOff val="40000"/>
                </a:schemeClr>
              </a:solidFill>
            </a:endParaRPr>
          </a:p>
        </p:txBody>
      </p:sp>
      <p:pic>
        <p:nvPicPr>
          <p:cNvPr id="2050" name="Picture 2"/>
          <p:cNvPicPr>
            <a:picLocks noChangeAspect="1" noChangeArrowheads="1"/>
          </p:cNvPicPr>
          <p:nvPr/>
        </p:nvPicPr>
        <p:blipFill>
          <a:blip r:embed="rId2" cstate="print"/>
          <a:srcRect/>
          <a:stretch>
            <a:fillRect/>
          </a:stretch>
        </p:blipFill>
        <p:spPr bwMode="auto">
          <a:xfrm>
            <a:off x="4000496" y="3143248"/>
            <a:ext cx="4862506" cy="3119042"/>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323528" y="980728"/>
            <a:ext cx="4536504" cy="5256584"/>
          </a:xfrm>
        </p:spPr>
        <p:txBody>
          <a:bodyPr>
            <a:noAutofit/>
          </a:bodyPr>
          <a:lstStyle/>
          <a:p>
            <a:r>
              <a:rPr lang="lv-LV" sz="3600" b="1" dirty="0"/>
              <a:t>Kurzemes</a:t>
            </a:r>
            <a:r>
              <a:rPr lang="lv-LV" sz="3600" dirty="0"/>
              <a:t> tērpos, pateicoties aktīvajiem sakariem pa jūru, 19.gs. beigās ienāca Latvijai netradicionāli materiāli. Tērpu apdarei bagātīgi izmanto ievestas lentas, vizuļus, pērles, zīda un samta audumus. </a:t>
            </a:r>
          </a:p>
        </p:txBody>
      </p:sp>
      <p:pic>
        <p:nvPicPr>
          <p:cNvPr id="1026" name="Picture 2" descr="Latvian National Costume -- Perkone --  by Bauze Old Postcard Folk Dress Cloth Latvia | eBay"/>
          <p:cNvPicPr>
            <a:picLocks noChangeAspect="1" noChangeArrowheads="1"/>
          </p:cNvPicPr>
          <p:nvPr/>
        </p:nvPicPr>
        <p:blipFill>
          <a:blip r:embed="rId2" cstate="print"/>
          <a:srcRect l="20160" t="9072" r="21377" b="9281"/>
          <a:stretch>
            <a:fillRect/>
          </a:stretch>
        </p:blipFill>
        <p:spPr bwMode="auto">
          <a:xfrm>
            <a:off x="5004048" y="188640"/>
            <a:ext cx="3744416" cy="6515553"/>
          </a:xfrm>
          <a:prstGeom prst="rect">
            <a:avLst/>
          </a:prstGeom>
          <a:noFill/>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senaklets.lv/resources/tautasteerp12a.gif"/>
          <p:cNvPicPr>
            <a:picLocks noChangeAspect="1" noChangeArrowheads="1"/>
          </p:cNvPicPr>
          <p:nvPr/>
        </p:nvPicPr>
        <p:blipFill>
          <a:blip r:embed="rId2" cstate="print"/>
          <a:srcRect/>
          <a:stretch>
            <a:fillRect/>
          </a:stretch>
        </p:blipFill>
        <p:spPr bwMode="auto">
          <a:xfrm>
            <a:off x="251520" y="0"/>
            <a:ext cx="3851920" cy="6858000"/>
          </a:xfrm>
          <a:prstGeom prst="rect">
            <a:avLst/>
          </a:prstGeom>
          <a:noFill/>
        </p:spPr>
      </p:pic>
      <p:sp>
        <p:nvSpPr>
          <p:cNvPr id="6" name="Content Placeholder 5"/>
          <p:cNvSpPr>
            <a:spLocks noGrp="1"/>
          </p:cNvSpPr>
          <p:nvPr>
            <p:ph sz="quarter" idx="2"/>
          </p:nvPr>
        </p:nvSpPr>
        <p:spPr>
          <a:xfrm>
            <a:off x="4355976" y="188640"/>
            <a:ext cx="4572000" cy="6408712"/>
          </a:xfrm>
        </p:spPr>
        <p:txBody>
          <a:bodyPr>
            <a:noAutofit/>
          </a:bodyPr>
          <a:lstStyle/>
          <a:p>
            <a:pPr>
              <a:buNone/>
            </a:pPr>
            <a:r>
              <a:rPr lang="lv-LV" sz="2800" u="sng" dirty="0" smtClean="0"/>
              <a:t>Tautas tērpiem raksturīgs:</a:t>
            </a:r>
          </a:p>
          <a:p>
            <a:r>
              <a:rPr lang="de-DE" sz="2800" dirty="0" smtClean="0"/>
              <a:t>tunikveida</a:t>
            </a:r>
            <a:r>
              <a:rPr lang="lv-LV" sz="2800" dirty="0" smtClean="0"/>
              <a:t> </a:t>
            </a:r>
            <a:r>
              <a:rPr lang="lv-LV" sz="2800" dirty="0" smtClean="0"/>
              <a:t>piegriezums;</a:t>
            </a:r>
          </a:p>
          <a:p>
            <a:r>
              <a:rPr lang="lv-LV" sz="2800" dirty="0"/>
              <a:t>b</a:t>
            </a:r>
            <a:r>
              <a:rPr lang="lv-LV" sz="2800" dirty="0" smtClean="0"/>
              <a:t>agātīgu rotājumu daudzveidība;</a:t>
            </a:r>
          </a:p>
          <a:p>
            <a:r>
              <a:rPr lang="lv-LV" sz="2800" dirty="0" smtClean="0"/>
              <a:t>jaciņa vai ņieburs;</a:t>
            </a:r>
          </a:p>
          <a:p>
            <a:r>
              <a:rPr lang="lv-LV" sz="2800" dirty="0" smtClean="0"/>
              <a:t>krāsainas, bārkstainas un rakstainas villaines;</a:t>
            </a:r>
          </a:p>
          <a:p>
            <a:r>
              <a:rPr lang="lv-LV" sz="2800" dirty="0" smtClean="0"/>
              <a:t>zilās </a:t>
            </a:r>
            <a:r>
              <a:rPr lang="de-DE" sz="2800" dirty="0" smtClean="0"/>
              <a:t>mēlenes</a:t>
            </a:r>
            <a:r>
              <a:rPr lang="lv-LV" sz="2800" dirty="0" smtClean="0"/>
              <a:t> </a:t>
            </a:r>
            <a:r>
              <a:rPr lang="lv-LV" sz="2800" dirty="0" smtClean="0"/>
              <a:t>un </a:t>
            </a:r>
            <a:r>
              <a:rPr lang="de-DE" sz="2800" dirty="0" smtClean="0"/>
              <a:t>spangu</a:t>
            </a:r>
            <a:r>
              <a:rPr lang="lv-LV" sz="2800" dirty="0" smtClean="0"/>
              <a:t> </a:t>
            </a:r>
            <a:r>
              <a:rPr lang="lv-LV" sz="2800" dirty="0" smtClean="0"/>
              <a:t>vainags;</a:t>
            </a:r>
          </a:p>
          <a:p>
            <a:r>
              <a:rPr lang="lv-LV" sz="2800" dirty="0" smtClean="0"/>
              <a:t>lielas saktas;</a:t>
            </a:r>
          </a:p>
          <a:p>
            <a:r>
              <a:rPr lang="de-DE" sz="2800" dirty="0" smtClean="0"/>
              <a:t>galvasaut</a:t>
            </a:r>
            <a:r>
              <a:rPr lang="lv-LV" sz="2800" dirty="0" smtClean="0"/>
              <a:t>i</a:t>
            </a:r>
            <a:r>
              <a:rPr lang="lv-LV" sz="2800" dirty="0" smtClean="0"/>
              <a:t>;</a:t>
            </a:r>
          </a:p>
          <a:p>
            <a:r>
              <a:rPr lang="lv-LV" sz="2800" dirty="0" smtClean="0"/>
              <a:t>metāla jostas</a:t>
            </a:r>
          </a:p>
          <a:p>
            <a:endParaRPr lang="lv-LV" sz="2800" dirty="0" smtClean="0"/>
          </a:p>
          <a:p>
            <a:endParaRPr lang="lv-LV" sz="2800" dirty="0" smtClean="0"/>
          </a:p>
          <a:p>
            <a:pPr>
              <a:buNone/>
            </a:pPr>
            <a:endParaRPr lang="lv-LV" sz="2800" dirty="0" smtClean="0"/>
          </a:p>
          <a:p>
            <a:pPr>
              <a:buNone/>
            </a:pPr>
            <a:endParaRPr lang="lv-LV" sz="2800" dirty="0"/>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2"/>
          </p:nvPr>
        </p:nvSpPr>
        <p:spPr>
          <a:xfrm>
            <a:off x="457200" y="285728"/>
            <a:ext cx="4614866" cy="6357982"/>
          </a:xfrm>
        </p:spPr>
        <p:txBody>
          <a:bodyPr>
            <a:normAutofit fontScale="92500" lnSpcReduction="20000"/>
          </a:bodyPr>
          <a:lstStyle/>
          <a:p>
            <a:r>
              <a:rPr lang="lv-LV" dirty="0" smtClean="0"/>
              <a:t>Villaines, salīdzinot ar citiem </a:t>
            </a:r>
            <a:r>
              <a:rPr lang="de-DE" dirty="0" smtClean="0"/>
              <a:t>novadiem</a:t>
            </a:r>
            <a:r>
              <a:rPr lang="lv-LV" dirty="0" smtClean="0"/>
              <a:t>,ir </a:t>
            </a:r>
            <a:r>
              <a:rPr lang="lv-LV" dirty="0" smtClean="0"/>
              <a:t>īsākas, tās rotā ieausti vai izšūti raksti, plati </a:t>
            </a:r>
            <a:r>
              <a:rPr lang="de-DE" dirty="0" smtClean="0"/>
              <a:t>celu </a:t>
            </a:r>
            <a:r>
              <a:rPr lang="lv-LV" dirty="0" smtClean="0"/>
              <a:t>apaudi</a:t>
            </a:r>
            <a:r>
              <a:rPr lang="lv-LV" dirty="0" smtClean="0"/>
              <a:t>, īsas bārkstis, košas un bagātīgas krāsas. </a:t>
            </a:r>
          </a:p>
          <a:p>
            <a:r>
              <a:rPr lang="lv-LV" dirty="0" smtClean="0"/>
              <a:t>Meitām zīļu vainagi ir ar stingru pamatni un oderi. Sievas valkāja galvas autus, cepures, lakatus. </a:t>
            </a:r>
          </a:p>
          <a:p>
            <a:r>
              <a:rPr lang="lv-LV" dirty="0" smtClean="0"/>
              <a:t>Kurzemē ir raksturīga tautastērpu nēsāšana "kārtu kārtām". Brunčus vispirms vilka garākos, tad arvien īsākus un īsākus pa virsu tā, lai no katras kārtas redz pa maliņai. </a:t>
            </a:r>
          </a:p>
          <a:p>
            <a:r>
              <a:rPr lang="lv-LV" dirty="0" smtClean="0"/>
              <a:t>Villaines klāja vienu pār otru, virsū uzsedzot pašu greznāko. Arī galvassegas vienlaicīgi tika nēsātas vairākas. </a:t>
            </a:r>
          </a:p>
          <a:p>
            <a:r>
              <a:rPr lang="lv-LV" dirty="0" smtClean="0"/>
              <a:t>Villaines parasti sasprauda ar lielām metāla saktām, kas bieži tika rotātas ar stikla akmeņiem. </a:t>
            </a:r>
            <a:endParaRPr lang="en-US" dirty="0"/>
          </a:p>
        </p:txBody>
      </p:sp>
      <p:pic>
        <p:nvPicPr>
          <p:cNvPr id="3075" name="Picture 3"/>
          <p:cNvPicPr>
            <a:picLocks noGrp="1" noChangeAspect="1" noChangeArrowheads="1"/>
          </p:cNvPicPr>
          <p:nvPr>
            <p:ph sz="quarter" idx="4"/>
          </p:nvPr>
        </p:nvPicPr>
        <p:blipFill>
          <a:blip r:embed="rId2" cstate="print"/>
          <a:srcRect l="7023" t="5819" r="13029" b="6087"/>
          <a:stretch>
            <a:fillRect/>
          </a:stretch>
        </p:blipFill>
        <p:spPr bwMode="auto">
          <a:xfrm>
            <a:off x="5214942" y="642918"/>
            <a:ext cx="3793064" cy="5429288"/>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senaklets.lv/resources/IMG_9098.jpg"/>
          <p:cNvPicPr>
            <a:picLocks noChangeAspect="1" noChangeArrowheads="1"/>
          </p:cNvPicPr>
          <p:nvPr/>
        </p:nvPicPr>
        <p:blipFill>
          <a:blip r:embed="rId2" cstate="print"/>
          <a:srcRect/>
          <a:stretch>
            <a:fillRect/>
          </a:stretch>
        </p:blipFill>
        <p:spPr bwMode="auto">
          <a:xfrm>
            <a:off x="179512" y="188640"/>
            <a:ext cx="3635896" cy="2427375"/>
          </a:xfrm>
          <a:prstGeom prst="rect">
            <a:avLst/>
          </a:prstGeom>
          <a:noFill/>
        </p:spPr>
      </p:pic>
      <p:sp>
        <p:nvSpPr>
          <p:cNvPr id="3" name="TextBox 2"/>
          <p:cNvSpPr txBox="1"/>
          <p:nvPr/>
        </p:nvSpPr>
        <p:spPr>
          <a:xfrm>
            <a:off x="323528" y="188640"/>
            <a:ext cx="2088232" cy="523220"/>
          </a:xfrm>
          <a:prstGeom prst="rect">
            <a:avLst/>
          </a:prstGeom>
          <a:noFill/>
          <a:ln>
            <a:noFill/>
          </a:ln>
        </p:spPr>
        <p:txBody>
          <a:bodyPr wrap="square" rtlCol="0">
            <a:spAutoFit/>
          </a:bodyPr>
          <a:lstStyle/>
          <a:p>
            <a:r>
              <a:rPr lang="lv-LV" sz="2800" dirty="0" smtClean="0"/>
              <a:t>Zīļu vainagi</a:t>
            </a:r>
            <a:endParaRPr lang="lv-LV" sz="2800" dirty="0"/>
          </a:p>
        </p:txBody>
      </p:sp>
      <p:pic>
        <p:nvPicPr>
          <p:cNvPr id="16388" name="Picture 4" descr="https://pbs.twimg.com/profile_images/1762212937/12_magnets_piespraude_sakta_sudraba.jpg"/>
          <p:cNvPicPr>
            <a:picLocks noChangeAspect="1" noChangeArrowheads="1"/>
          </p:cNvPicPr>
          <p:nvPr/>
        </p:nvPicPr>
        <p:blipFill>
          <a:blip r:embed="rId3" cstate="print"/>
          <a:srcRect b="6649"/>
          <a:stretch>
            <a:fillRect/>
          </a:stretch>
        </p:blipFill>
        <p:spPr bwMode="auto">
          <a:xfrm>
            <a:off x="2843808" y="2204864"/>
            <a:ext cx="2699792" cy="2520280"/>
          </a:xfrm>
          <a:prstGeom prst="rect">
            <a:avLst/>
          </a:prstGeom>
          <a:noFill/>
        </p:spPr>
      </p:pic>
      <p:sp>
        <p:nvSpPr>
          <p:cNvPr id="5" name="TextBox 4"/>
          <p:cNvSpPr txBox="1"/>
          <p:nvPr/>
        </p:nvSpPr>
        <p:spPr>
          <a:xfrm>
            <a:off x="2771800" y="2132856"/>
            <a:ext cx="2520280" cy="523220"/>
          </a:xfrm>
          <a:prstGeom prst="rect">
            <a:avLst/>
          </a:prstGeom>
          <a:noFill/>
        </p:spPr>
        <p:txBody>
          <a:bodyPr wrap="square" rtlCol="0">
            <a:spAutoFit/>
          </a:bodyPr>
          <a:lstStyle/>
          <a:p>
            <a:r>
              <a:rPr lang="lv-LV" sz="2800" dirty="0" smtClean="0">
                <a:solidFill>
                  <a:schemeClr val="bg1"/>
                </a:solidFill>
              </a:rPr>
              <a:t>Lielas saktas</a:t>
            </a:r>
            <a:endParaRPr lang="lv-LV" sz="2800" dirty="0">
              <a:solidFill>
                <a:schemeClr val="bg1"/>
              </a:solidFill>
            </a:endParaRPr>
          </a:p>
        </p:txBody>
      </p:sp>
      <p:pic>
        <p:nvPicPr>
          <p:cNvPr id="16390" name="Picture 6" descr="http://baltictravelnews.com/images/2014-DzesamaFotoMape/20140120-Villaines.jpg"/>
          <p:cNvPicPr>
            <a:picLocks noChangeAspect="1" noChangeArrowheads="1"/>
          </p:cNvPicPr>
          <p:nvPr/>
        </p:nvPicPr>
        <p:blipFill>
          <a:blip r:embed="rId4" cstate="print"/>
          <a:srcRect/>
          <a:stretch>
            <a:fillRect/>
          </a:stretch>
        </p:blipFill>
        <p:spPr bwMode="auto">
          <a:xfrm>
            <a:off x="5076056" y="188640"/>
            <a:ext cx="3923928" cy="2615953"/>
          </a:xfrm>
          <a:prstGeom prst="rect">
            <a:avLst/>
          </a:prstGeom>
          <a:noFill/>
        </p:spPr>
      </p:pic>
      <p:sp>
        <p:nvSpPr>
          <p:cNvPr id="7" name="TextBox 6"/>
          <p:cNvSpPr txBox="1"/>
          <p:nvPr/>
        </p:nvSpPr>
        <p:spPr>
          <a:xfrm>
            <a:off x="6732240" y="1484784"/>
            <a:ext cx="2411760" cy="584775"/>
          </a:xfrm>
          <a:prstGeom prst="rect">
            <a:avLst/>
          </a:prstGeom>
          <a:noFill/>
        </p:spPr>
        <p:txBody>
          <a:bodyPr wrap="square" rtlCol="0">
            <a:spAutoFit/>
          </a:bodyPr>
          <a:lstStyle/>
          <a:p>
            <a:pPr algn="ctr"/>
            <a:r>
              <a:rPr lang="lv-LV" sz="3200" dirty="0" smtClean="0"/>
              <a:t>Villaines</a:t>
            </a:r>
            <a:endParaRPr lang="lv-LV" sz="3200" dirty="0"/>
          </a:p>
        </p:txBody>
      </p:sp>
      <p:pic>
        <p:nvPicPr>
          <p:cNvPr id="16396" name="Picture 12" descr="http://www.amatnieciba.lv/images/sobrid/brunci/bunci_45.jpg"/>
          <p:cNvPicPr>
            <a:picLocks noChangeAspect="1" noChangeArrowheads="1"/>
          </p:cNvPicPr>
          <p:nvPr/>
        </p:nvPicPr>
        <p:blipFill>
          <a:blip r:embed="rId5" cstate="print"/>
          <a:srcRect/>
          <a:stretch>
            <a:fillRect/>
          </a:stretch>
        </p:blipFill>
        <p:spPr bwMode="auto">
          <a:xfrm>
            <a:off x="251520" y="2852936"/>
            <a:ext cx="2592288" cy="3456384"/>
          </a:xfrm>
          <a:prstGeom prst="rect">
            <a:avLst/>
          </a:prstGeom>
          <a:noFill/>
        </p:spPr>
      </p:pic>
      <p:pic>
        <p:nvPicPr>
          <p:cNvPr id="16394" name="Picture 10" descr="http://www.senaklets.lv/resources/D_Latgale.jpg.opt409x368o0,0s409x368.jpg"/>
          <p:cNvPicPr>
            <a:picLocks noChangeAspect="1" noChangeArrowheads="1"/>
          </p:cNvPicPr>
          <p:nvPr/>
        </p:nvPicPr>
        <p:blipFill>
          <a:blip r:embed="rId6" cstate="print"/>
          <a:srcRect l="72087" b="63022"/>
          <a:stretch>
            <a:fillRect/>
          </a:stretch>
        </p:blipFill>
        <p:spPr bwMode="auto">
          <a:xfrm>
            <a:off x="6444208" y="2420888"/>
            <a:ext cx="2455565" cy="2926916"/>
          </a:xfrm>
          <a:prstGeom prst="rect">
            <a:avLst/>
          </a:prstGeom>
          <a:noFill/>
        </p:spPr>
      </p:pic>
      <p:pic>
        <p:nvPicPr>
          <p:cNvPr id="16392" name="Picture 8" descr="http://g1.delphi.lv/images/pix/520x360/b1cd571/046-43678457.jpg"/>
          <p:cNvPicPr>
            <a:picLocks noChangeAspect="1" noChangeArrowheads="1"/>
          </p:cNvPicPr>
          <p:nvPr/>
        </p:nvPicPr>
        <p:blipFill>
          <a:blip r:embed="rId7" cstate="print"/>
          <a:srcRect l="7484" t="8108" r="8316" b="16216"/>
          <a:stretch>
            <a:fillRect/>
          </a:stretch>
        </p:blipFill>
        <p:spPr bwMode="auto">
          <a:xfrm>
            <a:off x="3635896" y="4653136"/>
            <a:ext cx="3240360" cy="2016224"/>
          </a:xfrm>
          <a:prstGeom prst="rect">
            <a:avLst/>
          </a:prstGeom>
          <a:noFill/>
        </p:spPr>
      </p:pic>
      <p:sp>
        <p:nvSpPr>
          <p:cNvPr id="14" name="TextBox 13"/>
          <p:cNvSpPr txBox="1"/>
          <p:nvPr/>
        </p:nvSpPr>
        <p:spPr>
          <a:xfrm>
            <a:off x="827584" y="6309320"/>
            <a:ext cx="2016224" cy="523220"/>
          </a:xfrm>
          <a:prstGeom prst="rect">
            <a:avLst/>
          </a:prstGeom>
          <a:noFill/>
        </p:spPr>
        <p:txBody>
          <a:bodyPr wrap="square" rtlCol="0">
            <a:spAutoFit/>
          </a:bodyPr>
          <a:lstStyle/>
          <a:p>
            <a:r>
              <a:rPr lang="lv-LV" sz="2800" dirty="0" smtClean="0"/>
              <a:t>Svārki</a:t>
            </a:r>
            <a:endParaRPr lang="lv-LV" sz="2800" dirty="0"/>
          </a:p>
        </p:txBody>
      </p:sp>
      <p:sp>
        <p:nvSpPr>
          <p:cNvPr id="12" name="TextBox 11"/>
          <p:cNvSpPr txBox="1"/>
          <p:nvPr/>
        </p:nvSpPr>
        <p:spPr>
          <a:xfrm>
            <a:off x="6876256" y="4725144"/>
            <a:ext cx="1872208" cy="523220"/>
          </a:xfrm>
          <a:prstGeom prst="rect">
            <a:avLst/>
          </a:prstGeom>
          <a:noFill/>
        </p:spPr>
        <p:txBody>
          <a:bodyPr wrap="square" rtlCol="0">
            <a:spAutoFit/>
          </a:bodyPr>
          <a:lstStyle/>
          <a:p>
            <a:r>
              <a:rPr lang="de-DE" sz="2800" dirty="0" smtClean="0">
                <a:solidFill>
                  <a:schemeClr val="bg1"/>
                </a:solidFill>
              </a:rPr>
              <a:t>Galvasauti</a:t>
            </a:r>
            <a:endParaRPr lang="de-DE" sz="2800" dirty="0">
              <a:solidFill>
                <a:schemeClr val="bg1"/>
              </a:solidFill>
            </a:endParaRPr>
          </a:p>
        </p:txBody>
      </p:sp>
      <p:sp>
        <p:nvSpPr>
          <p:cNvPr id="10" name="TextBox 9"/>
          <p:cNvSpPr txBox="1"/>
          <p:nvPr/>
        </p:nvSpPr>
        <p:spPr>
          <a:xfrm>
            <a:off x="4139952" y="5229200"/>
            <a:ext cx="2304256" cy="523220"/>
          </a:xfrm>
          <a:prstGeom prst="rect">
            <a:avLst/>
          </a:prstGeom>
          <a:noFill/>
        </p:spPr>
        <p:txBody>
          <a:bodyPr wrap="square" rtlCol="0">
            <a:spAutoFit/>
          </a:bodyPr>
          <a:lstStyle/>
          <a:p>
            <a:r>
              <a:rPr lang="lv-LV" sz="2800" dirty="0" smtClean="0">
                <a:solidFill>
                  <a:schemeClr val="bg1"/>
                </a:solidFill>
              </a:rPr>
              <a:t>Metāla jostas</a:t>
            </a:r>
            <a:endParaRPr lang="lv-LV" sz="2800" dirty="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tautasterps.lv/resources/006a.jpg.opt816x271o0,0s816x271.jpg"/>
          <p:cNvPicPr>
            <a:picLocks noChangeAspect="1" noChangeArrowheads="1"/>
          </p:cNvPicPr>
          <p:nvPr/>
        </p:nvPicPr>
        <p:blipFill>
          <a:blip r:embed="rId2" cstate="print"/>
          <a:srcRect/>
          <a:stretch>
            <a:fillRect/>
          </a:stretch>
        </p:blipFill>
        <p:spPr bwMode="auto">
          <a:xfrm>
            <a:off x="0" y="0"/>
            <a:ext cx="9240850" cy="6858000"/>
          </a:xfrm>
          <a:prstGeom prst="rect">
            <a:avLst/>
          </a:prstGeom>
          <a:noFill/>
        </p:spPr>
      </p:pic>
      <p:sp>
        <p:nvSpPr>
          <p:cNvPr id="2" name="Title 1"/>
          <p:cNvSpPr>
            <a:spLocks noGrp="1"/>
          </p:cNvSpPr>
          <p:nvPr>
            <p:ph type="ctrTitle"/>
          </p:nvPr>
        </p:nvSpPr>
        <p:spPr>
          <a:xfrm>
            <a:off x="683568" y="1700808"/>
            <a:ext cx="7772400" cy="1470025"/>
          </a:xfrm>
        </p:spPr>
        <p:txBody>
          <a:bodyPr>
            <a:noAutofit/>
            <a:scene3d>
              <a:camera prst="orthographicFront"/>
              <a:lightRig rig="soft" dir="t">
                <a:rot lat="0" lon="0" rev="10800000"/>
              </a:lightRig>
            </a:scene3d>
            <a:sp3d>
              <a:bevelT w="27940" h="12700"/>
              <a:contourClr>
                <a:srgbClr val="DDDDDD"/>
              </a:contourClr>
            </a:sp3d>
          </a:bodyPr>
          <a:lstStyle/>
          <a:p>
            <a:pPr algn="ctr"/>
            <a:r>
              <a:rPr lang="lv-LV" sz="6600" cap="none" spc="150" dirty="0" smtClean="0">
                <a:ln w="11430"/>
                <a:solidFill>
                  <a:srgbClr val="F8F8F8"/>
                </a:solidFill>
                <a:effectLst>
                  <a:outerShdw blurRad="25400" algn="tl" rotWithShape="0">
                    <a:srgbClr val="000000">
                      <a:alpha val="43000"/>
                    </a:srgbClr>
                  </a:outerShdw>
                </a:effectLst>
                <a:latin typeface="Arial" pitchFamily="34" charset="0"/>
                <a:cs typeface="Arial" pitchFamily="34" charset="0"/>
              </a:rPr>
              <a:t>TAUTAS TĒRPI KURZEMĒ</a:t>
            </a:r>
            <a:endParaRPr lang="lv-LV" sz="6600" cap="none" spc="150" dirty="0">
              <a:ln w="11430"/>
              <a:solidFill>
                <a:srgbClr val="F8F8F8"/>
              </a:solidFill>
              <a:effectLst>
                <a:outerShdw blurRad="25400" algn="tl" rotWithShape="0">
                  <a:srgbClr val="000000">
                    <a:alpha val="43000"/>
                  </a:srgbClr>
                </a:outerShdw>
              </a:effectLst>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56</TotalTime>
  <Words>232</Words>
  <Application>Microsoft Office PowerPoint</Application>
  <PresentationFormat>On-screen Show (4:3)</PresentationFormat>
  <Paragraphs>35</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Technic</vt:lpstr>
      <vt:lpstr>TAUTAS TĒRPI KURZEMĒ</vt:lpstr>
      <vt:lpstr>Slide 2</vt:lpstr>
      <vt:lpstr>Slide 3</vt:lpstr>
      <vt:lpstr>Slide 4</vt:lpstr>
      <vt:lpstr>Slide 5</vt:lpstr>
      <vt:lpstr>Slide 6</vt:lpstr>
      <vt:lpstr>Slide 7</vt:lpstr>
      <vt:lpstr>TAUTAS TĒRPI KURZEMĒ</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Tautu tērpi Kurzemē</dc:title>
  <dc:creator>janis</dc:creator>
  <cp:lastModifiedBy>User</cp:lastModifiedBy>
  <cp:revision>10</cp:revision>
  <dcterms:created xsi:type="dcterms:W3CDTF">2014-03-12T19:13:26Z</dcterms:created>
  <dcterms:modified xsi:type="dcterms:W3CDTF">2014-03-13T18:03:59Z</dcterms:modified>
</cp:coreProperties>
</file>