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8" r:id="rId7"/>
    <p:sldId id="262" r:id="rId8"/>
    <p:sldId id="270" r:id="rId9"/>
    <p:sldId id="267" r:id="rId10"/>
    <p:sldId id="269" r:id="rId11"/>
    <p:sldId id="263" r:id="rId12"/>
    <p:sldId id="264" r:id="rId13"/>
    <p:sldId id="261" r:id="rId14"/>
    <p:sldId id="265" r:id="rId15"/>
    <p:sldId id="274" r:id="rId16"/>
    <p:sldId id="273" r:id="rId17"/>
    <p:sldId id="266" r:id="rId18"/>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3D6AB-65AF-4DA6-A042-651C119288B6}" type="datetimeFigureOut">
              <a:rPr lang="lv-LV" smtClean="0"/>
              <a:pPr/>
              <a:t>2014.02.21.</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5CCA8-4E05-4F75-83CF-C1CE0DFFBCF1}"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C72999-7D90-48E2-B676-36080928B1A1}"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noAutofit/>
          </a:bodyPr>
          <a:lstStyle>
            <a:lvl1pPr algn="r">
              <a:defRPr sz="6000" cap="all" baseline="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3B7E468-F335-4824-A197-2943C9C43666}" type="datetimeFigureOut">
              <a:rPr lang="lv-LV" smtClean="0"/>
              <a:pPr/>
              <a:t>2014.02.21.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1EE0BD-E98A-4BE4-987C-3920289E124D}" type="slidenum">
              <a:rPr lang="lv-LV" smtClean="0"/>
              <a:pPr/>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908810" y="4828310"/>
            <a:ext cx="6780213" cy="640080"/>
          </a:xfrm>
        </p:spPr>
        <p:txBody>
          <a:bodyPr anchor="b"/>
          <a:lstStyle>
            <a:lvl1pPr algn="r">
              <a:defRPr sz="2400" b="0"/>
            </a:lvl1pPr>
          </a:lstStyle>
          <a:p>
            <a:r>
              <a:rPr lang="en-US" smtClean="0"/>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7E468-F335-4824-A197-2943C9C43666}" type="datetimeFigureOut">
              <a:rPr lang="lv-LV" smtClean="0"/>
              <a:pPr/>
              <a:t>2014.02.21.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1EE0BD-E98A-4BE4-987C-3920289E124D}" type="slidenum">
              <a:rPr lang="lv-LV" smtClean="0"/>
              <a:pPr/>
              <a:t>‹#›</a:t>
            </a:fld>
            <a:endParaRPr lang="lv-LV"/>
          </a:p>
        </p:txBody>
      </p:sp>
      <p:sp>
        <p:nvSpPr>
          <p:cNvPr id="8" name="Rectangle 7"/>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2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7E468-F335-4824-A197-2943C9C43666}" type="datetimeFigureOut">
              <a:rPr lang="lv-LV" smtClean="0"/>
              <a:pPr/>
              <a:t>2014.02.21.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1EE0BD-E98A-4BE4-987C-3920289E124D}" type="slidenum">
              <a:rPr lang="lv-LV" smtClean="0"/>
              <a:pPr/>
              <a:t>‹#›</a:t>
            </a:fld>
            <a:endParaRPr lang="lv-LV"/>
          </a:p>
        </p:txBody>
      </p:sp>
      <p:sp>
        <p:nvSpPr>
          <p:cNvPr id="8" name="Rectangle 7"/>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Al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7E468-F335-4824-A197-2943C9C43666}" type="datetimeFigureOut">
              <a:rPr lang="lv-LV" smtClean="0"/>
              <a:pPr/>
              <a:t>2014.02.21.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1EE0BD-E98A-4BE4-987C-3920289E124D}" type="slidenum">
              <a:rPr lang="lv-LV" smtClean="0"/>
              <a:pPr/>
              <a:t>‹#›</a:t>
            </a:fld>
            <a:endParaRPr lang="lv-LV"/>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3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7E468-F335-4824-A197-2943C9C43666}" type="datetimeFigureOut">
              <a:rPr lang="lv-LV" smtClean="0"/>
              <a:pPr/>
              <a:t>2014.02.21.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1EE0BD-E98A-4BE4-987C-3920289E124D}" type="slidenum">
              <a:rPr lang="lv-LV" smtClean="0"/>
              <a:pPr/>
              <a:t>‹#›</a:t>
            </a:fld>
            <a:endParaRPr lang="lv-LV"/>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7E468-F335-4824-A197-2943C9C43666}" type="datetimeFigureOut">
              <a:rPr lang="lv-LV" smtClean="0"/>
              <a:pPr/>
              <a:t>2014.02.21.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1EE0BD-E98A-4BE4-987C-3920289E124D}" type="slidenum">
              <a:rPr lang="lv-LV" smtClean="0"/>
              <a:pPr/>
              <a:t>‹#›</a:t>
            </a:fld>
            <a:endParaRPr lang="lv-LV"/>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5" name="Rectangle 14"/>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B7E468-F335-4824-A197-2943C9C43666}" type="datetimeFigureOut">
              <a:rPr lang="lv-LV" smtClean="0"/>
              <a:pPr/>
              <a:t>2014.02.21.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1EE0BD-E98A-4BE4-987C-3920289E124D}" type="slidenum">
              <a:rPr lang="lv-LV" smtClean="0"/>
              <a:pPr/>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B7E468-F335-4824-A197-2943C9C43666}" type="datetimeFigureOut">
              <a:rPr lang="lv-LV" smtClean="0"/>
              <a:pPr/>
              <a:t>2014.02.21.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1EE0BD-E98A-4BE4-987C-3920289E124D}"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B7E468-F335-4824-A197-2943C9C43666}" type="datetimeFigureOut">
              <a:rPr lang="lv-LV" smtClean="0"/>
              <a:pPr/>
              <a:t>2014.02.21.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1EE0BD-E98A-4BE4-987C-3920289E124D}" type="slidenum">
              <a:rPr lang="lv-LV" smtClean="0"/>
              <a:pPr/>
              <a:t>‹#›</a:t>
            </a:fld>
            <a:endParaRPr lang="lv-LV"/>
          </a:p>
        </p:txBody>
      </p:sp>
      <p:sp>
        <p:nvSpPr>
          <p:cNvPr id="7" name="TextBox 6"/>
          <p:cNvSpPr txBox="1"/>
          <p:nvPr/>
        </p:nvSpPr>
        <p:spPr>
          <a:xfrm rot="13549715">
            <a:off x="8120300" y="5774378"/>
            <a:ext cx="990600" cy="1323439"/>
          </a:xfrm>
          <a:prstGeom prst="rect">
            <a:avLst/>
          </a:prstGeom>
          <a:noFill/>
        </p:spPr>
        <p:txBody>
          <a:bodyPr wrap="square" rtlCol="0">
            <a:spAutoFit/>
          </a:bodyPr>
          <a:lstStyle/>
          <a:p>
            <a:r>
              <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sym typeface="Wingdings"/>
              </a:rPr>
              <a:t></a:t>
            </a:r>
            <a:endPar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nchor="b" anchorCtr="0"/>
          <a:lstStyle>
            <a:lvl1pPr algn="r">
              <a:defRPr sz="3600" b="0" i="0" cap="all"/>
            </a:lvl1pPr>
          </a:lstStyle>
          <a:p>
            <a:r>
              <a:rPr lang="en-US" smtClean="0"/>
              <a:t>Click to edit Master title style</a:t>
            </a:r>
            <a:endParaRPr/>
          </a:p>
        </p:txBody>
      </p:sp>
      <p:sp>
        <p:nvSpPr>
          <p:cNvPr id="3" name="Text Placeholder 2"/>
          <p:cNvSpPr>
            <a:spLocks noGrp="1"/>
          </p:cNvSpPr>
          <p:nvPr>
            <p:ph type="body" idx="1"/>
          </p:nvPr>
        </p:nvSpPr>
        <p:spPr>
          <a:xfrm>
            <a:off x="722313" y="3505200"/>
            <a:ext cx="7772400" cy="901700"/>
          </a:xfrm>
        </p:spPr>
        <p:txBody>
          <a:bodyPr anchor="t" anchorCtr="0"/>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7E468-F335-4824-A197-2943C9C43666}" type="datetimeFigureOut">
              <a:rPr lang="lv-LV" smtClean="0"/>
              <a:pPr/>
              <a:t>2014.02.21.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1EE0BD-E98A-4BE4-987C-3920289E124D}" type="slidenum">
              <a:rPr lang="lv-LV" smtClean="0"/>
              <a:pPr/>
              <a:t>‹#›</a:t>
            </a:fld>
            <a:endParaRPr lang="lv-LV"/>
          </a:p>
        </p:txBody>
      </p:sp>
      <p:sp>
        <p:nvSpPr>
          <p:cNvPr id="7" name="TextBox 6"/>
          <p:cNvSpPr txBox="1"/>
          <p:nvPr/>
        </p:nvSpPr>
        <p:spPr>
          <a:xfrm rot="2783796">
            <a:off x="6232" y="-270992"/>
            <a:ext cx="990600" cy="1323439"/>
          </a:xfrm>
          <a:prstGeom prst="rect">
            <a:avLst/>
          </a:prstGeom>
          <a:noFill/>
        </p:spPr>
        <p:txBody>
          <a:bodyPr wrap="square" rtlCol="0">
            <a:spAutoFit/>
          </a:bodyPr>
          <a:lstStyle/>
          <a:p>
            <a:r>
              <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sym typeface="Wingdings"/>
              </a:rPr>
              <a:t></a:t>
            </a:r>
            <a:endPar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1336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3B7E468-F335-4824-A197-2943C9C43666}" type="datetimeFigureOut">
              <a:rPr lang="lv-LV" smtClean="0"/>
              <a:pPr/>
              <a:t>2014.02.21.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1EE0BD-E98A-4BE4-987C-3920289E124D}"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1336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864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3B7E468-F335-4824-A197-2943C9C43666}" type="datetimeFigureOut">
              <a:rPr lang="lv-LV" smtClean="0"/>
              <a:pPr/>
              <a:t>2014.02.21.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21EE0BD-E98A-4BE4-987C-3920289E124D}"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3B7E468-F335-4824-A197-2943C9C43666}" type="datetimeFigureOut">
              <a:rPr lang="lv-LV" smtClean="0"/>
              <a:pPr/>
              <a:t>2014.02.21.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1EE0BD-E98A-4BE4-987C-3920289E124D}"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7E468-F335-4824-A197-2943C9C43666}" type="datetimeFigureOut">
              <a:rPr lang="lv-LV" smtClean="0"/>
              <a:pPr/>
              <a:t>2014.02.21.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E21EE0BD-E98A-4BE4-987C-3920289E124D}" type="slidenum">
              <a:rPr lang="lv-LV" smtClean="0"/>
              <a:pPr/>
              <a:t>‹#›</a:t>
            </a:fld>
            <a:endParaRPr lang="lv-LV"/>
          </a:p>
        </p:txBody>
      </p:sp>
      <p:sp>
        <p:nvSpPr>
          <p:cNvPr id="5" name="TextBox 4"/>
          <p:cNvSpPr txBox="1"/>
          <p:nvPr/>
        </p:nvSpPr>
        <p:spPr>
          <a:xfrm rot="13549715">
            <a:off x="8120300" y="5774378"/>
            <a:ext cx="990600" cy="1323439"/>
          </a:xfrm>
          <a:prstGeom prst="rect">
            <a:avLst/>
          </a:prstGeom>
          <a:noFill/>
        </p:spPr>
        <p:txBody>
          <a:bodyPr wrap="square" rtlCol="0">
            <a:spAutoFit/>
          </a:bodyPr>
          <a:lstStyle/>
          <a:p>
            <a:r>
              <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sym typeface="Wingdings 2"/>
              </a:rPr>
              <a:t></a:t>
            </a:r>
            <a:endPar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2680447" cy="1162050"/>
          </a:xfrm>
        </p:spPr>
        <p:txBody>
          <a:bodyPr anchor="b"/>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3575049" y="914400"/>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15153"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1341" y="6539753"/>
            <a:ext cx="1828800" cy="228600"/>
          </a:xfrm>
        </p:spPr>
        <p:txBody>
          <a:bodyPr/>
          <a:lstStyle/>
          <a:p>
            <a:fld id="{83B7E468-F335-4824-A197-2943C9C43666}" type="datetimeFigureOut">
              <a:rPr lang="lv-LV" smtClean="0"/>
              <a:pPr/>
              <a:t>2014.02.21.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1EE0BD-E98A-4BE4-987C-3920289E124D}" type="slidenum">
              <a:rPr lang="lv-LV" smtClean="0"/>
              <a:pPr/>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7E468-F335-4824-A197-2943C9C43666}" type="datetimeFigureOut">
              <a:rPr lang="lv-LV" smtClean="0"/>
              <a:pPr/>
              <a:t>2014.02.21.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1EE0BD-E98A-4BE4-987C-3920289E124D}" type="slidenum">
              <a:rPr lang="lv-LV" smtClean="0"/>
              <a:pPr/>
              <a:t>‹#›</a:t>
            </a:fld>
            <a:endParaRPr lang="lv-LV"/>
          </a:p>
        </p:txBody>
      </p:sp>
      <p:sp>
        <p:nvSpPr>
          <p:cNvPr id="8" name="Rectangle 7"/>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133600" y="1600200"/>
            <a:ext cx="6553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21341" y="6539753"/>
            <a:ext cx="1828800" cy="228600"/>
          </a:xfrm>
          <a:prstGeom prst="rect">
            <a:avLst/>
          </a:prstGeom>
        </p:spPr>
        <p:txBody>
          <a:bodyPr vert="horz" lIns="0" tIns="45720" rIns="91440" bIns="45720" rtlCol="0" anchor="ctr"/>
          <a:lstStyle>
            <a:lvl1pPr algn="l">
              <a:defRPr sz="1100">
                <a:solidFill>
                  <a:schemeClr val="tx1"/>
                </a:solidFill>
              </a:defRPr>
            </a:lvl1pPr>
          </a:lstStyle>
          <a:p>
            <a:fld id="{83B7E468-F335-4824-A197-2943C9C43666}" type="datetimeFigureOut">
              <a:rPr lang="lv-LV" smtClean="0"/>
              <a:pPr/>
              <a:t>2014.02.21.</a:t>
            </a:fld>
            <a:endParaRPr lang="lv-LV"/>
          </a:p>
        </p:txBody>
      </p:sp>
      <p:sp>
        <p:nvSpPr>
          <p:cNvPr id="5" name="Footer Placeholder 4"/>
          <p:cNvSpPr>
            <a:spLocks noGrp="1"/>
          </p:cNvSpPr>
          <p:nvPr>
            <p:ph type="ftr" sz="quarter" idx="3"/>
          </p:nvPr>
        </p:nvSpPr>
        <p:spPr>
          <a:xfrm>
            <a:off x="4343400" y="6539753"/>
            <a:ext cx="3657600" cy="228600"/>
          </a:xfrm>
          <a:prstGeom prst="rect">
            <a:avLst/>
          </a:prstGeom>
        </p:spPr>
        <p:txBody>
          <a:bodyPr vert="horz" lIns="91440" tIns="45720" rIns="0" bIns="45720" rtlCol="0" anchor="ctr"/>
          <a:lstStyle>
            <a:lvl1pPr algn="r">
              <a:defRPr sz="1100">
                <a:solidFill>
                  <a:schemeClr val="tx1"/>
                </a:solidFill>
              </a:defRPr>
            </a:lvl1pPr>
          </a:lstStyle>
          <a:p>
            <a:endParaRPr lang="lv-LV"/>
          </a:p>
        </p:txBody>
      </p:sp>
      <p:sp>
        <p:nvSpPr>
          <p:cNvPr id="6" name="Slide Number Placeholder 5"/>
          <p:cNvSpPr>
            <a:spLocks noGrp="1"/>
          </p:cNvSpPr>
          <p:nvPr>
            <p:ph type="sldNum" sz="quarter" idx="4"/>
          </p:nvPr>
        </p:nvSpPr>
        <p:spPr>
          <a:xfrm>
            <a:off x="8077200" y="6539753"/>
            <a:ext cx="609600" cy="228600"/>
          </a:xfrm>
          <a:prstGeom prst="rect">
            <a:avLst/>
          </a:prstGeom>
        </p:spPr>
        <p:txBody>
          <a:bodyPr vert="horz" lIns="91440" tIns="45720" rIns="0" bIns="45720" rtlCol="0" anchor="ctr"/>
          <a:lstStyle>
            <a:lvl1pPr algn="r">
              <a:defRPr sz="1100">
                <a:solidFill>
                  <a:schemeClr val="tx1"/>
                </a:solidFill>
              </a:defRPr>
            </a:lvl1pPr>
          </a:lstStyle>
          <a:p>
            <a:fld id="{E21EE0BD-E98A-4BE4-987C-3920289E124D}" type="slidenum">
              <a:rPr lang="lv-LV" smtClean="0"/>
              <a:pPr/>
              <a:t>‹#›</a:t>
            </a:fld>
            <a:endParaRPr lang="lv-LV"/>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p:titleStyle>
    <p:body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1"/>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tx1"/>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tx1"/>
          </a:solidFill>
          <a:effectLst/>
          <a:latin typeface="+mn-lt"/>
          <a:ea typeface="+mn-ea"/>
          <a:cs typeface="+mn-cs"/>
        </a:defRPr>
      </a:lvl5pPr>
      <a:lvl6pPr marL="2057400" indent="-457200" algn="l" defTabSz="914400" rtl="0" eaLnBrk="1" latinLnBrk="0" hangingPunct="1">
        <a:spcBef>
          <a:spcPts val="1500"/>
        </a:spcBef>
        <a:buFont typeface="Century" pitchFamily="18" charset="0"/>
        <a:buChar char="…"/>
        <a:defRPr sz="1600" kern="1200">
          <a:solidFill>
            <a:schemeClr val="tx1"/>
          </a:solidFill>
          <a:latin typeface="+mn-lt"/>
          <a:ea typeface="+mn-ea"/>
          <a:cs typeface="+mn-cs"/>
        </a:defRPr>
      </a:lvl6pPr>
      <a:lvl7pPr marL="22860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7pPr>
      <a:lvl8pPr marL="2514600" indent="-457200" algn="l" defTabSz="914400" rtl="0" eaLnBrk="1" latinLnBrk="0" hangingPunct="1">
        <a:spcBef>
          <a:spcPts val="1500"/>
        </a:spcBef>
        <a:buFont typeface="Century" pitchFamily="18" charset="0"/>
        <a:buChar char="…"/>
        <a:defRPr sz="1600" kern="1200" baseline="0">
          <a:solidFill>
            <a:schemeClr val="tx1"/>
          </a:solidFill>
          <a:latin typeface="+mn-lt"/>
          <a:ea typeface="+mn-ea"/>
          <a:cs typeface="+mn-cs"/>
        </a:defRPr>
      </a:lvl8pPr>
      <a:lvl9pPr marL="27432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8_2013-07-22_UMuzikantaFoto.JPG"/>
          <p:cNvPicPr>
            <a:picLocks noChangeAspect="1"/>
          </p:cNvPicPr>
          <p:nvPr/>
        </p:nvPicPr>
        <p:blipFill>
          <a:blip r:embed="rId2" cstate="print"/>
          <a:stretch>
            <a:fillRect/>
          </a:stretch>
        </p:blipFill>
        <p:spPr>
          <a:xfrm>
            <a:off x="251520" y="1988840"/>
            <a:ext cx="3096344" cy="4647421"/>
          </a:xfrm>
          <a:prstGeom prst="rect">
            <a:avLst/>
          </a:prstGeom>
          <a:ln>
            <a:noFill/>
          </a:ln>
          <a:effectLst>
            <a:softEdge rad="112500"/>
          </a:effectLst>
        </p:spPr>
      </p:pic>
      <p:sp>
        <p:nvSpPr>
          <p:cNvPr id="2" name="Title 1"/>
          <p:cNvSpPr>
            <a:spLocks noGrp="1"/>
          </p:cNvSpPr>
          <p:nvPr>
            <p:ph type="ctrTitle"/>
          </p:nvPr>
        </p:nvSpPr>
        <p:spPr>
          <a:xfrm>
            <a:off x="539552" y="836712"/>
            <a:ext cx="8280920" cy="1470025"/>
          </a:xfrm>
        </p:spPr>
        <p:txBody>
          <a:bodyPr/>
          <a:lstStyle/>
          <a:p>
            <a:pPr algn="ctr"/>
            <a:r>
              <a:rPr lang="lv-LV" sz="8000" b="1" dirty="0" smtClean="0"/>
              <a:t>Tautas tērpi Latgalē</a:t>
            </a:r>
            <a:endParaRPr lang="lv-LV" sz="8000" b="1" dirty="0"/>
          </a:p>
        </p:txBody>
      </p:sp>
      <p:sp>
        <p:nvSpPr>
          <p:cNvPr id="3" name="Subtitle 2"/>
          <p:cNvSpPr>
            <a:spLocks noGrp="1"/>
          </p:cNvSpPr>
          <p:nvPr>
            <p:ph type="subTitle" idx="1"/>
          </p:nvPr>
        </p:nvSpPr>
        <p:spPr>
          <a:xfrm>
            <a:off x="899592" y="4005064"/>
            <a:ext cx="7924800" cy="2691680"/>
          </a:xfrm>
        </p:spPr>
        <p:txBody>
          <a:bodyPr>
            <a:normAutofit/>
          </a:bodyPr>
          <a:lstStyle/>
          <a:p>
            <a:pPr>
              <a:lnSpc>
                <a:spcPct val="110000"/>
              </a:lnSpc>
              <a:spcBef>
                <a:spcPts val="0"/>
              </a:spcBef>
            </a:pPr>
            <a:r>
              <a:rPr lang="lv-LV" dirty="0" smtClean="0"/>
              <a:t>Darbu veidoja: Ieva </a:t>
            </a:r>
          </a:p>
          <a:p>
            <a:pPr>
              <a:lnSpc>
                <a:spcPct val="110000"/>
              </a:lnSpc>
              <a:spcBef>
                <a:spcPts val="0"/>
              </a:spcBef>
            </a:pPr>
            <a:r>
              <a:rPr lang="lv-LV" dirty="0" smtClean="0"/>
              <a:t>Laura</a:t>
            </a:r>
          </a:p>
          <a:p>
            <a:pPr>
              <a:lnSpc>
                <a:spcPct val="110000"/>
              </a:lnSpc>
              <a:spcBef>
                <a:spcPts val="0"/>
              </a:spcBef>
            </a:pPr>
            <a:r>
              <a:rPr lang="lv-LV" dirty="0" smtClean="0"/>
              <a:t> Dagnija</a:t>
            </a:r>
          </a:p>
          <a:p>
            <a:pPr>
              <a:lnSpc>
                <a:spcPct val="110000"/>
              </a:lnSpc>
              <a:spcBef>
                <a:spcPts val="0"/>
              </a:spcBef>
            </a:pPr>
            <a:r>
              <a:rPr lang="lv-LV" dirty="0" smtClean="0"/>
              <a:t>Samanta</a:t>
            </a:r>
          </a:p>
          <a:p>
            <a:pPr>
              <a:lnSpc>
                <a:spcPct val="110000"/>
              </a:lnSpc>
              <a:spcBef>
                <a:spcPts val="0"/>
              </a:spcBef>
            </a:pPr>
            <a:r>
              <a:rPr lang="lv-LV" dirty="0" smtClean="0"/>
              <a:t>Mārtiņš S.</a:t>
            </a:r>
          </a:p>
          <a:p>
            <a:pPr>
              <a:lnSpc>
                <a:spcPct val="110000"/>
              </a:lnSpc>
              <a:spcBef>
                <a:spcPts val="0"/>
              </a:spcBef>
            </a:pPr>
            <a:r>
              <a:rPr lang="lv-LV" dirty="0" smtClean="0"/>
              <a:t>Mārtiņš M.</a:t>
            </a:r>
          </a:p>
        </p:txBody>
      </p:sp>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srcRect l="6332" r="3528"/>
          <a:stretch>
            <a:fillRect/>
          </a:stretch>
        </p:blipFill>
        <p:spPr bwMode="auto">
          <a:xfrm>
            <a:off x="3923928" y="808974"/>
            <a:ext cx="2644346" cy="5798001"/>
          </a:xfrm>
          <a:prstGeom prst="rect">
            <a:avLst/>
          </a:prstGeom>
          <a:ln>
            <a:noFill/>
          </a:ln>
          <a:effectLst>
            <a:softEdge rad="112500"/>
          </a:effectLst>
        </p:spPr>
      </p:pic>
      <p:sp>
        <p:nvSpPr>
          <p:cNvPr id="2" name="Title 1"/>
          <p:cNvSpPr>
            <a:spLocks noGrp="1"/>
          </p:cNvSpPr>
          <p:nvPr>
            <p:ph type="title"/>
          </p:nvPr>
        </p:nvSpPr>
        <p:spPr>
          <a:xfrm>
            <a:off x="214282" y="0"/>
            <a:ext cx="3142401" cy="836712"/>
          </a:xfrm>
        </p:spPr>
        <p:txBody>
          <a:bodyPr/>
          <a:lstStyle/>
          <a:p>
            <a:r>
              <a:rPr lang="lv-LV" sz="4400" b="1" u="sng" dirty="0" smtClean="0"/>
              <a:t>Villaines</a:t>
            </a:r>
            <a:endParaRPr lang="en-US" sz="4400" b="1" u="sng" dirty="0"/>
          </a:p>
        </p:txBody>
      </p:sp>
      <p:sp>
        <p:nvSpPr>
          <p:cNvPr id="4" name="Text Placeholder 3"/>
          <p:cNvSpPr>
            <a:spLocks noGrp="1"/>
          </p:cNvSpPr>
          <p:nvPr>
            <p:ph type="body" sz="half" idx="2"/>
          </p:nvPr>
        </p:nvSpPr>
        <p:spPr>
          <a:xfrm>
            <a:off x="179512" y="908720"/>
            <a:ext cx="4140823" cy="5949280"/>
          </a:xfrm>
        </p:spPr>
        <p:txBody>
          <a:bodyPr>
            <a:noAutofit/>
          </a:bodyPr>
          <a:lstStyle/>
          <a:p>
            <a:pPr lvl="0"/>
            <a:r>
              <a:rPr lang="lv-LV" sz="2850" i="0" dirty="0" smtClean="0">
                <a:latin typeface="Arial" pitchFamily="34" charset="0"/>
                <a:cs typeface="Arial" pitchFamily="34" charset="0"/>
              </a:rPr>
              <a:t>Par visgreznāko goda tērpa sastāvdaļu uzskata baltu, bagātīgi ar krāsainu rakstu izšūtu villaini, ko sasprauž ar saktu. Viena no villaines funkcijām bija pasargāt valkātāju no aukstuma. Latgales villainēm izšuvumos raksturīga tumši zilā, zaļā, dzeltenā un sarkanā krāsa.</a:t>
            </a:r>
            <a:endParaRPr lang="en-US" sz="2850" i="0" dirty="0" smtClean="0">
              <a:latin typeface="Arial" pitchFamily="34" charset="0"/>
              <a:cs typeface="Arial" pitchFamily="34" charset="0"/>
            </a:endParaRPr>
          </a:p>
          <a:p>
            <a:endParaRPr lang="en-US" sz="2850" i="0" dirty="0">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l="2042" r="4081"/>
          <a:stretch>
            <a:fillRect/>
          </a:stretch>
        </p:blipFill>
        <p:spPr bwMode="auto">
          <a:xfrm>
            <a:off x="6281986" y="0"/>
            <a:ext cx="2720856" cy="5689366"/>
          </a:xfrm>
          <a:prstGeom prst="rect">
            <a:avLst/>
          </a:prstGeom>
          <a:ln>
            <a:noFill/>
          </a:ln>
          <a:effectLst>
            <a:softEdge rad="112500"/>
          </a:effectLst>
        </p:spPr>
      </p:pic>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3142401" cy="577868"/>
          </a:xfrm>
        </p:spPr>
        <p:txBody>
          <a:bodyPr/>
          <a:lstStyle/>
          <a:p>
            <a:r>
              <a:rPr lang="de-DE" sz="4400" b="1" u="sng" dirty="0" smtClean="0"/>
              <a:t>snātenes</a:t>
            </a:r>
            <a:endParaRPr lang="de-DE" sz="4400" b="1" u="sng" dirty="0"/>
          </a:p>
        </p:txBody>
      </p:sp>
      <p:sp>
        <p:nvSpPr>
          <p:cNvPr id="4" name="Text Placeholder 3"/>
          <p:cNvSpPr>
            <a:spLocks noGrp="1"/>
          </p:cNvSpPr>
          <p:nvPr>
            <p:ph type="body" sz="half" idx="2"/>
          </p:nvPr>
        </p:nvSpPr>
        <p:spPr>
          <a:xfrm>
            <a:off x="4860032" y="332656"/>
            <a:ext cx="4032448" cy="6095600"/>
          </a:xfrm>
        </p:spPr>
        <p:txBody>
          <a:bodyPr>
            <a:noAutofit/>
          </a:bodyPr>
          <a:lstStyle/>
          <a:p>
            <a:r>
              <a:rPr lang="lv-LV" sz="3200" i="0" dirty="0" smtClean="0">
                <a:latin typeface="Arial" pitchFamily="34" charset="0"/>
                <a:cs typeface="Arial" pitchFamily="34" charset="0"/>
              </a:rPr>
              <a:t>Latgalē raksturīgas arī rakstaini austās linu </a:t>
            </a:r>
            <a:r>
              <a:rPr lang="de-DE" sz="3200" i="0" dirty="0" smtClean="0">
                <a:latin typeface="Arial" pitchFamily="34" charset="0"/>
                <a:cs typeface="Arial" pitchFamily="34" charset="0"/>
              </a:rPr>
              <a:t>snātenes </a:t>
            </a:r>
            <a:r>
              <a:rPr lang="lv-LV" sz="3200" i="0" dirty="0" smtClean="0">
                <a:latin typeface="Arial" pitchFamily="34" charset="0"/>
                <a:cs typeface="Arial" pitchFamily="34" charset="0"/>
              </a:rPr>
              <a:t>ar </a:t>
            </a:r>
            <a:r>
              <a:rPr lang="lv-LV" sz="3200" i="0" dirty="0" smtClean="0">
                <a:latin typeface="Arial" pitchFamily="34" charset="0"/>
                <a:cs typeface="Arial" pitchFamily="34" charset="0"/>
              </a:rPr>
              <a:t>mežģīņu, bārkšu un izšuvumu rotājumu.</a:t>
            </a:r>
          </a:p>
          <a:p>
            <a:r>
              <a:rPr lang="lv-LV" sz="3200" i="0" dirty="0" smtClean="0">
                <a:latin typeface="Arial" pitchFamily="34" charset="0"/>
                <a:cs typeface="Arial" pitchFamily="34" charset="0"/>
              </a:rPr>
              <a:t>Ar </a:t>
            </a:r>
            <a:r>
              <a:rPr lang="de-DE" sz="3200" i="0" dirty="0" smtClean="0">
                <a:latin typeface="Arial" pitchFamily="34" charset="0"/>
                <a:cs typeface="Arial" pitchFamily="34" charset="0"/>
              </a:rPr>
              <a:t>snātenēm</a:t>
            </a:r>
            <a:r>
              <a:rPr lang="lv-LV" sz="3200" i="0" dirty="0" smtClean="0">
                <a:latin typeface="Arial" pitchFamily="34" charset="0"/>
                <a:cs typeface="Arial" pitchFamily="34" charset="0"/>
              </a:rPr>
              <a:t> </a:t>
            </a:r>
            <a:r>
              <a:rPr lang="lv-LV" sz="3200" i="0" dirty="0" smtClean="0">
                <a:latin typeface="Arial" pitchFamily="34" charset="0"/>
                <a:cs typeface="Arial" pitchFamily="34" charset="0"/>
              </a:rPr>
              <a:t>sedzās vasarās. </a:t>
            </a:r>
          </a:p>
          <a:p>
            <a:r>
              <a:rPr lang="lv-LV" sz="3200" i="0" dirty="0" smtClean="0">
                <a:latin typeface="Arial" pitchFamily="34" charset="0"/>
                <a:cs typeface="Arial" pitchFamily="34" charset="0"/>
              </a:rPr>
              <a:t>Ikdienas tērpa </a:t>
            </a:r>
            <a:r>
              <a:rPr lang="de-DE" sz="3200" i="0" dirty="0" smtClean="0">
                <a:latin typeface="Arial" pitchFamily="34" charset="0"/>
                <a:cs typeface="Arial" pitchFamily="34" charset="0"/>
              </a:rPr>
              <a:t>snātenes</a:t>
            </a:r>
            <a:r>
              <a:rPr lang="lv-LV" sz="3200" i="0" dirty="0" smtClean="0">
                <a:latin typeface="Arial" pitchFamily="34" charset="0"/>
                <a:cs typeface="Arial" pitchFamily="34" charset="0"/>
              </a:rPr>
              <a:t> </a:t>
            </a:r>
            <a:r>
              <a:rPr lang="lv-LV" sz="3200" i="0" dirty="0" smtClean="0">
                <a:latin typeface="Arial" pitchFamily="34" charset="0"/>
                <a:cs typeface="Arial" pitchFamily="34" charset="0"/>
              </a:rPr>
              <a:t>parasti ir baltas vai retāk arī no krāsaina linu auduma.</a:t>
            </a:r>
            <a:endParaRPr lang="en-US" sz="3200" i="0" dirty="0" smtClean="0">
              <a:latin typeface="Arial" pitchFamily="34" charset="0"/>
              <a:cs typeface="Arial" pitchFamily="34" charset="0"/>
            </a:endParaRPr>
          </a:p>
          <a:p>
            <a:pPr lvl="0"/>
            <a:endParaRPr lang="en-US" sz="3200" dirty="0" smtClean="0"/>
          </a:p>
          <a:p>
            <a:r>
              <a:rPr lang="lv-LV" sz="3200" i="0" dirty="0" smtClean="0">
                <a:latin typeface="Arial" pitchFamily="34" charset="0"/>
                <a:cs typeface="Arial" pitchFamily="34" charset="0"/>
              </a:rPr>
              <a:t> </a:t>
            </a:r>
            <a:endParaRPr lang="en-US" sz="3200" i="0" dirty="0">
              <a:latin typeface="Arial" pitchFamily="34" charset="0"/>
              <a:cs typeface="Arial" pitchFamily="34" charset="0"/>
            </a:endParaRPr>
          </a:p>
        </p:txBody>
      </p:sp>
      <p:pic>
        <p:nvPicPr>
          <p:cNvPr id="6" name="Picture 5" descr="augszeme_12.jpg"/>
          <p:cNvPicPr>
            <a:picLocks noChangeAspect="1"/>
          </p:cNvPicPr>
          <p:nvPr/>
        </p:nvPicPr>
        <p:blipFill>
          <a:blip r:embed="rId2" cstate="print"/>
          <a:stretch>
            <a:fillRect/>
          </a:stretch>
        </p:blipFill>
        <p:spPr>
          <a:xfrm>
            <a:off x="395536" y="836712"/>
            <a:ext cx="4248472" cy="5668676"/>
          </a:xfrm>
          <a:prstGeom prst="rect">
            <a:avLst/>
          </a:prstGeom>
          <a:ln>
            <a:noFill/>
          </a:ln>
          <a:effectLst>
            <a:softEdge rad="112500"/>
          </a:effectLst>
        </p:spPr>
      </p:pic>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2680447" cy="577868"/>
          </a:xfrm>
        </p:spPr>
        <p:txBody>
          <a:bodyPr/>
          <a:lstStyle/>
          <a:p>
            <a:r>
              <a:rPr lang="lv-LV" sz="4400" b="1" u="sng" dirty="0" smtClean="0"/>
              <a:t>Zeķes</a:t>
            </a:r>
            <a:endParaRPr lang="en-US" sz="4400" b="1" u="sng" dirty="0"/>
          </a:p>
        </p:txBody>
      </p:sp>
      <p:sp>
        <p:nvSpPr>
          <p:cNvPr id="4" name="Text Placeholder 3"/>
          <p:cNvSpPr>
            <a:spLocks noGrp="1"/>
          </p:cNvSpPr>
          <p:nvPr>
            <p:ph type="body" sz="half" idx="2"/>
          </p:nvPr>
        </p:nvSpPr>
        <p:spPr>
          <a:xfrm>
            <a:off x="323528" y="764704"/>
            <a:ext cx="3816424" cy="5832648"/>
          </a:xfrm>
        </p:spPr>
        <p:txBody>
          <a:bodyPr>
            <a:noAutofit/>
          </a:bodyPr>
          <a:lstStyle/>
          <a:p>
            <a:pPr lvl="0"/>
            <a:r>
              <a:rPr lang="lv-LV" sz="3200" i="0" dirty="0" smtClean="0">
                <a:latin typeface="Arial" pitchFamily="34" charset="0"/>
                <a:cs typeface="Arial" pitchFamily="34" charset="0"/>
              </a:rPr>
              <a:t>Zeķes – vilnas, rakstainās ziemā un nātnas vasarā.</a:t>
            </a:r>
          </a:p>
          <a:p>
            <a:pPr lvl="0"/>
            <a:r>
              <a:rPr lang="lv-LV" sz="3200" i="0" dirty="0" smtClean="0">
                <a:latin typeface="Arial" pitchFamily="34" charset="0"/>
                <a:cs typeface="Arial" pitchFamily="34" charset="0"/>
              </a:rPr>
              <a:t>Zeķes adītas no baltas vilnas ar krāsainu ieadītu augu rakstu. </a:t>
            </a:r>
            <a:endParaRPr lang="en-US" sz="3200" i="0" dirty="0" smtClean="0">
              <a:latin typeface="Arial" pitchFamily="34" charset="0"/>
              <a:cs typeface="Arial" pitchFamily="34" charset="0"/>
            </a:endParaRPr>
          </a:p>
          <a:p>
            <a:pPr lvl="0"/>
            <a:r>
              <a:rPr lang="lv-LV" sz="3200" i="0" dirty="0" smtClean="0">
                <a:latin typeface="Arial" pitchFamily="34" charset="0"/>
                <a:cs typeface="Arial" pitchFamily="34" charset="0"/>
              </a:rPr>
              <a:t>Vasarā parasti nēsā kokvilnas zeķes gludā vai </a:t>
            </a:r>
            <a:r>
              <a:rPr lang="de-DE" sz="3200" i="0" dirty="0" smtClean="0">
                <a:latin typeface="Arial" pitchFamily="34" charset="0"/>
                <a:cs typeface="Arial" pitchFamily="34" charset="0"/>
              </a:rPr>
              <a:t>mežģīņadījumā. </a:t>
            </a:r>
          </a:p>
          <a:p>
            <a:pPr lvl="0"/>
            <a:endParaRPr lang="en-US" sz="3200" dirty="0" smtClean="0"/>
          </a:p>
          <a:p>
            <a:endParaRPr lang="en-US" sz="3200" dirty="0"/>
          </a:p>
        </p:txBody>
      </p:sp>
      <p:pic>
        <p:nvPicPr>
          <p:cNvPr id="8" name="Content Placeholder 7" descr="terps_3.jpg"/>
          <p:cNvPicPr>
            <a:picLocks noGrp="1" noChangeAspect="1"/>
          </p:cNvPicPr>
          <p:nvPr>
            <p:ph idx="1"/>
          </p:nvPr>
        </p:nvPicPr>
        <p:blipFill>
          <a:blip r:embed="rId2" cstate="print"/>
          <a:stretch>
            <a:fillRect/>
          </a:stretch>
        </p:blipFill>
        <p:spPr>
          <a:xfrm>
            <a:off x="4572000" y="0"/>
            <a:ext cx="3571900" cy="4643446"/>
          </a:xfrm>
          <a:prstGeom prst="rect">
            <a:avLst/>
          </a:prstGeom>
          <a:ln>
            <a:noFill/>
          </a:ln>
          <a:effectLst>
            <a:softEdge rad="112500"/>
          </a:effectLst>
        </p:spPr>
      </p:pic>
      <p:pic>
        <p:nvPicPr>
          <p:cNvPr id="9" name="Picture 8" descr="mid_21543.jpg"/>
          <p:cNvPicPr>
            <a:picLocks noChangeAspect="1"/>
          </p:cNvPicPr>
          <p:nvPr/>
        </p:nvPicPr>
        <p:blipFill>
          <a:blip r:embed="rId3" cstate="print"/>
          <a:stretch>
            <a:fillRect/>
          </a:stretch>
        </p:blipFill>
        <p:spPr>
          <a:xfrm>
            <a:off x="3923928" y="3466166"/>
            <a:ext cx="5029774" cy="3391834"/>
          </a:xfrm>
          <a:prstGeom prst="rect">
            <a:avLst/>
          </a:prstGeom>
          <a:ln>
            <a:noFill/>
          </a:ln>
          <a:effectLst>
            <a:softEdge rad="112500"/>
          </a:effectLst>
        </p:spPr>
      </p:pic>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188640"/>
            <a:ext cx="4068815" cy="648072"/>
          </a:xfrm>
        </p:spPr>
        <p:txBody>
          <a:bodyPr/>
          <a:lstStyle/>
          <a:p>
            <a:r>
              <a:rPr lang="lv-LV" sz="4400" b="1" u="sng" dirty="0" smtClean="0"/>
              <a:t>Rotaslietas</a:t>
            </a:r>
            <a:endParaRPr lang="lv-LV" sz="4400" b="1" u="sng" dirty="0"/>
          </a:p>
        </p:txBody>
      </p:sp>
      <p:pic>
        <p:nvPicPr>
          <p:cNvPr id="5" name="Content Placeholder 4" descr="_origin_Tautasterps-musu-5.jpg"/>
          <p:cNvPicPr>
            <a:picLocks noGrp="1" noChangeAspect="1"/>
          </p:cNvPicPr>
          <p:nvPr>
            <p:ph idx="1"/>
          </p:nvPr>
        </p:nvPicPr>
        <p:blipFill>
          <a:blip r:embed="rId2" cstate="print"/>
          <a:stretch>
            <a:fillRect/>
          </a:stretch>
        </p:blipFill>
        <p:spPr>
          <a:xfrm>
            <a:off x="4022709" y="188640"/>
            <a:ext cx="5121292" cy="3384376"/>
          </a:xfrm>
          <a:prstGeom prst="rect">
            <a:avLst/>
          </a:prstGeom>
          <a:ln>
            <a:noFill/>
          </a:ln>
          <a:effectLst>
            <a:softEdge rad="112500"/>
          </a:effectLst>
        </p:spPr>
      </p:pic>
      <p:pic>
        <p:nvPicPr>
          <p:cNvPr id="6" name="Picture 5" descr="Latgali-senatne-5.jpg"/>
          <p:cNvPicPr>
            <a:picLocks noChangeAspect="1"/>
          </p:cNvPicPr>
          <p:nvPr/>
        </p:nvPicPr>
        <p:blipFill>
          <a:blip r:embed="rId3" cstate="print"/>
          <a:stretch>
            <a:fillRect/>
          </a:stretch>
        </p:blipFill>
        <p:spPr>
          <a:xfrm>
            <a:off x="3779913" y="3545632"/>
            <a:ext cx="5364088" cy="3312368"/>
          </a:xfrm>
          <a:prstGeom prst="rect">
            <a:avLst/>
          </a:prstGeom>
          <a:ln>
            <a:noFill/>
          </a:ln>
          <a:effectLst>
            <a:softEdge rad="112500"/>
          </a:effectLst>
        </p:spPr>
      </p:pic>
      <p:sp>
        <p:nvSpPr>
          <p:cNvPr id="4" name="Text Placeholder 3"/>
          <p:cNvSpPr>
            <a:spLocks noGrp="1"/>
          </p:cNvSpPr>
          <p:nvPr>
            <p:ph type="body" sz="half" idx="2"/>
          </p:nvPr>
        </p:nvSpPr>
        <p:spPr>
          <a:xfrm>
            <a:off x="215153" y="980728"/>
            <a:ext cx="3996807" cy="5616624"/>
          </a:xfrm>
        </p:spPr>
        <p:txBody>
          <a:bodyPr>
            <a:noAutofit/>
          </a:bodyPr>
          <a:lstStyle/>
          <a:p>
            <a:r>
              <a:rPr lang="lv-LV" sz="2900" i="0" dirty="0" smtClean="0">
                <a:latin typeface="Arial" pitchFamily="34" charset="0"/>
                <a:cs typeface="Arial" pitchFamily="34" charset="0"/>
              </a:rPr>
              <a:t>Latviešu tautas apģērbā liela nozīme bijusi rotaslietām. Dažām rotaslietām bija arī praktiska nozīme – ar tām varēja saspraust apģērbu (saktas un vīriešu jostu sprādzes). Citām rotām- krellēm un gredzeniem ir tikai rotājošs raksturs.</a:t>
            </a:r>
            <a:endParaRPr lang="lv-LV" sz="2900" dirty="0">
              <a:latin typeface="Arial" pitchFamily="34" charset="0"/>
              <a:cs typeface="Arial" pitchFamily="34" charset="0"/>
            </a:endParaRP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2680447" cy="792182"/>
          </a:xfrm>
        </p:spPr>
        <p:txBody>
          <a:bodyPr/>
          <a:lstStyle/>
          <a:p>
            <a:r>
              <a:rPr lang="lv-LV" sz="4400" b="1" u="sng" dirty="0" smtClean="0"/>
              <a:t>Saktas</a:t>
            </a:r>
            <a:endParaRPr lang="en-US" sz="4400" b="1" u="sng" dirty="0"/>
          </a:p>
        </p:txBody>
      </p:sp>
      <p:pic>
        <p:nvPicPr>
          <p:cNvPr id="5" name="Content Placeholder 4" descr="broshas.jpg"/>
          <p:cNvPicPr>
            <a:picLocks noGrp="1" noChangeAspect="1"/>
          </p:cNvPicPr>
          <p:nvPr>
            <p:ph idx="1"/>
          </p:nvPr>
        </p:nvPicPr>
        <p:blipFill>
          <a:blip r:embed="rId2" cstate="print"/>
          <a:stretch>
            <a:fillRect/>
          </a:stretch>
        </p:blipFill>
        <p:spPr>
          <a:xfrm>
            <a:off x="179513" y="1124744"/>
            <a:ext cx="5184576" cy="5256584"/>
          </a:xfrm>
          <a:prstGeom prst="rect">
            <a:avLst/>
          </a:prstGeom>
          <a:ln>
            <a:noFill/>
          </a:ln>
          <a:effectLst>
            <a:softEdge rad="112500"/>
          </a:effectLst>
        </p:spPr>
      </p:pic>
      <p:sp>
        <p:nvSpPr>
          <p:cNvPr id="4" name="Text Placeholder 3"/>
          <p:cNvSpPr>
            <a:spLocks noGrp="1"/>
          </p:cNvSpPr>
          <p:nvPr>
            <p:ph type="body" sz="half" idx="2"/>
          </p:nvPr>
        </p:nvSpPr>
        <p:spPr>
          <a:xfrm>
            <a:off x="5508104" y="908720"/>
            <a:ext cx="3456383" cy="5256584"/>
          </a:xfrm>
        </p:spPr>
        <p:txBody>
          <a:bodyPr>
            <a:noAutofit/>
          </a:bodyPr>
          <a:lstStyle/>
          <a:p>
            <a:r>
              <a:rPr lang="lv-LV" sz="3600" i="0" dirty="0" smtClean="0">
                <a:latin typeface="Arial" pitchFamily="34" charset="0"/>
                <a:cs typeface="Arial" pitchFamily="34" charset="0"/>
              </a:rPr>
              <a:t>Kā sievas, tā vīri kreklu aizdarei lietoja vienu vai vairākas mazās saktas, villainei – lielās saktas. Tās piesprauda virs krūtīm.  </a:t>
            </a:r>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6229055" cy="563662"/>
          </a:xfrm>
        </p:spPr>
        <p:txBody>
          <a:bodyPr/>
          <a:lstStyle/>
          <a:p>
            <a:r>
              <a:rPr lang="lv-LV" sz="4000" b="1" u="sng" dirty="0" smtClean="0"/>
              <a:t>Vīriešu tautas tērps </a:t>
            </a:r>
            <a:endParaRPr lang="lv-LV" sz="4000" b="1" u="sng" dirty="0"/>
          </a:p>
        </p:txBody>
      </p:sp>
      <p:sp>
        <p:nvSpPr>
          <p:cNvPr id="4" name="Text Placeholder 3"/>
          <p:cNvSpPr>
            <a:spLocks noGrp="1"/>
          </p:cNvSpPr>
          <p:nvPr>
            <p:ph type="body" sz="half" idx="2"/>
          </p:nvPr>
        </p:nvSpPr>
        <p:spPr>
          <a:xfrm>
            <a:off x="251520" y="1052736"/>
            <a:ext cx="4032448" cy="5256584"/>
          </a:xfrm>
        </p:spPr>
        <p:txBody>
          <a:bodyPr>
            <a:noAutofit/>
          </a:bodyPr>
          <a:lstStyle/>
          <a:p>
            <a:r>
              <a:rPr lang="lv-LV" sz="2800" i="0" dirty="0" smtClean="0">
                <a:latin typeface="Arial" pitchFamily="34" charset="0"/>
                <a:cs typeface="Arial" pitchFamily="34" charset="0"/>
              </a:rPr>
              <a:t>Parasti valkā garos vai pusgaros svārkus, kurus šuj no vadmalas dažādos pelēkos toņos. Kā svārku rotājums izmanto melnus samta apmalojumus un ielaidumus, kā arī ādas apšuvumus. Svārkus apsien ar pītām jostām vai svītrainajām </a:t>
            </a:r>
            <a:r>
              <a:rPr lang="lv-LV" sz="2800" i="0" dirty="0" err="1" smtClean="0">
                <a:latin typeface="Arial" pitchFamily="34" charset="0"/>
                <a:cs typeface="Arial" pitchFamily="34" charset="0"/>
              </a:rPr>
              <a:t>celainēm</a:t>
            </a:r>
            <a:r>
              <a:rPr lang="lv-LV" sz="2800" i="0" dirty="0" smtClean="0">
                <a:latin typeface="Arial" pitchFamily="34" charset="0"/>
                <a:cs typeface="Arial" pitchFamily="34" charset="0"/>
              </a:rPr>
              <a:t>. </a:t>
            </a:r>
          </a:p>
          <a:p>
            <a:endParaRPr lang="lv-LV" sz="2800" i="0" dirty="0">
              <a:latin typeface="Arial" pitchFamily="34" charset="0"/>
              <a:cs typeface="Arial" pitchFamily="34" charset="0"/>
            </a:endParaRPr>
          </a:p>
        </p:txBody>
      </p:sp>
      <p:pic>
        <p:nvPicPr>
          <p:cNvPr id="5" name="Рисунок 5" descr="ImageHandler.ashx.jpg"/>
          <p:cNvPicPr>
            <a:picLocks noChangeAspect="1"/>
          </p:cNvPicPr>
          <p:nvPr/>
        </p:nvPicPr>
        <p:blipFill>
          <a:blip r:embed="rId2" cstate="print"/>
          <a:stretch>
            <a:fillRect/>
          </a:stretch>
        </p:blipFill>
        <p:spPr>
          <a:xfrm>
            <a:off x="4572000" y="809328"/>
            <a:ext cx="2238140" cy="6048672"/>
          </a:xfrm>
          <a:prstGeom prst="rect">
            <a:avLst/>
          </a:prstGeom>
          <a:ln>
            <a:noFill/>
          </a:ln>
          <a:effectLst>
            <a:softEdge rad="112500"/>
          </a:effectLst>
        </p:spPr>
      </p:pic>
      <p:pic>
        <p:nvPicPr>
          <p:cNvPr id="6" name="Содержимое 3" descr="D_Latgale.jpg.opt409x368o0,0s409x368.jpg"/>
          <p:cNvPicPr>
            <a:picLocks noGrp="1" noChangeAspect="1"/>
          </p:cNvPicPr>
          <p:nvPr>
            <p:ph idx="1"/>
          </p:nvPr>
        </p:nvPicPr>
        <p:blipFill>
          <a:blip r:embed="rId3" cstate="print"/>
          <a:stretch>
            <a:fillRect/>
          </a:stretch>
        </p:blipFill>
        <p:spPr>
          <a:xfrm>
            <a:off x="6948264" y="160921"/>
            <a:ext cx="1988831" cy="6566773"/>
          </a:xfrm>
          <a:prstGeom prst="rect">
            <a:avLst/>
          </a:prstGeom>
          <a:ln>
            <a:noFill/>
          </a:ln>
          <a:effectLst>
            <a:softEdge rad="112500"/>
          </a:effectLst>
        </p:spPr>
      </p:pic>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k002018a.jpg"/>
          <p:cNvPicPr>
            <a:picLocks noChangeAspect="1"/>
          </p:cNvPicPr>
          <p:nvPr/>
        </p:nvPicPr>
        <p:blipFill>
          <a:blip r:embed="rId2" cstate="print"/>
          <a:stretch>
            <a:fillRect/>
          </a:stretch>
        </p:blipFill>
        <p:spPr>
          <a:xfrm>
            <a:off x="5508104" y="2268400"/>
            <a:ext cx="3360373" cy="3896904"/>
          </a:xfrm>
          <a:prstGeom prst="rect">
            <a:avLst/>
          </a:prstGeom>
          <a:ln>
            <a:noFill/>
          </a:ln>
          <a:effectLst>
            <a:softEdge rad="112500"/>
          </a:effectLst>
        </p:spPr>
      </p:pic>
      <p:pic>
        <p:nvPicPr>
          <p:cNvPr id="5" name="Content Placeholder 4" descr="Kvele_puisis.jpg"/>
          <p:cNvPicPr>
            <a:picLocks noGrp="1" noChangeAspect="1"/>
          </p:cNvPicPr>
          <p:nvPr>
            <p:ph idx="1"/>
          </p:nvPr>
        </p:nvPicPr>
        <p:blipFill>
          <a:blip r:embed="rId3" cstate="print"/>
          <a:stretch>
            <a:fillRect/>
          </a:stretch>
        </p:blipFill>
        <p:spPr>
          <a:xfrm>
            <a:off x="1331640" y="2916010"/>
            <a:ext cx="3312368" cy="3941990"/>
          </a:xfrm>
          <a:prstGeom prst="rect">
            <a:avLst/>
          </a:prstGeom>
          <a:ln>
            <a:noFill/>
          </a:ln>
          <a:effectLst>
            <a:softEdge rad="112500"/>
          </a:effectLst>
        </p:spPr>
      </p:pic>
      <p:sp>
        <p:nvSpPr>
          <p:cNvPr id="4" name="Text Placeholder 3"/>
          <p:cNvSpPr>
            <a:spLocks noGrp="1"/>
          </p:cNvSpPr>
          <p:nvPr>
            <p:ph type="body" sz="half" idx="2"/>
          </p:nvPr>
        </p:nvSpPr>
        <p:spPr>
          <a:xfrm>
            <a:off x="251520" y="332656"/>
            <a:ext cx="3132711" cy="4673253"/>
          </a:xfrm>
        </p:spPr>
        <p:txBody>
          <a:bodyPr>
            <a:normAutofit/>
          </a:bodyPr>
          <a:lstStyle/>
          <a:p>
            <a:r>
              <a:rPr lang="lv-LV" sz="3200" i="0" dirty="0" smtClean="0">
                <a:latin typeface="Arial" pitchFamily="34" charset="0"/>
                <a:cs typeface="Arial" pitchFamily="34" charset="0"/>
              </a:rPr>
              <a:t>Garos melnos zābakus vai puszābakus parasti valkāja virs garajām biksēm. </a:t>
            </a:r>
            <a:endParaRPr lang="lv-LV" sz="3200" i="0" dirty="0">
              <a:latin typeface="Arial" pitchFamily="34" charset="0"/>
              <a:cs typeface="Arial" pitchFamily="34" charset="0"/>
            </a:endParaRPr>
          </a:p>
        </p:txBody>
      </p:sp>
      <p:sp>
        <p:nvSpPr>
          <p:cNvPr id="6" name="TextBox 5"/>
          <p:cNvSpPr txBox="1"/>
          <p:nvPr/>
        </p:nvSpPr>
        <p:spPr>
          <a:xfrm>
            <a:off x="4355976" y="332656"/>
            <a:ext cx="3888432" cy="2554545"/>
          </a:xfrm>
          <a:prstGeom prst="rect">
            <a:avLst/>
          </a:prstGeom>
          <a:noFill/>
        </p:spPr>
        <p:txBody>
          <a:bodyPr wrap="square" rtlCol="0">
            <a:spAutoFit/>
          </a:bodyPr>
          <a:lstStyle/>
          <a:p>
            <a:r>
              <a:rPr lang="lv-LV" sz="3200" dirty="0" smtClean="0">
                <a:latin typeface="Arial" pitchFamily="34" charset="0"/>
                <a:cs typeface="Arial" pitchFamily="34" charset="0"/>
              </a:rPr>
              <a:t>Pie goda tērpa </a:t>
            </a:r>
            <a:r>
              <a:rPr lang="lv-LV" sz="3200" smtClean="0">
                <a:latin typeface="Arial" pitchFamily="34" charset="0"/>
                <a:cs typeface="Arial" pitchFamily="34" charset="0"/>
              </a:rPr>
              <a:t>nēsā </a:t>
            </a:r>
            <a:r>
              <a:rPr lang="lv-LV" sz="3200" smtClean="0">
                <a:latin typeface="Arial" pitchFamily="34" charset="0"/>
                <a:cs typeface="Arial" pitchFamily="34" charset="0"/>
              </a:rPr>
              <a:t>melnu</a:t>
            </a:r>
            <a:r>
              <a:rPr lang="de-DE" sz="3200" smtClean="0">
                <a:latin typeface="Arial" pitchFamily="34" charset="0"/>
                <a:cs typeface="Arial" pitchFamily="34" charset="0"/>
              </a:rPr>
              <a:t> </a:t>
            </a:r>
            <a:r>
              <a:rPr lang="de-DE" sz="3200" smtClean="0">
                <a:latin typeface="Arial" pitchFamily="34" charset="0"/>
                <a:cs typeface="Arial" pitchFamily="34" charset="0"/>
              </a:rPr>
              <a:t>rateni </a:t>
            </a:r>
            <a:r>
              <a:rPr lang="lv-LV" sz="3200" smtClean="0">
                <a:latin typeface="Arial" pitchFamily="34" charset="0"/>
                <a:cs typeface="Arial" pitchFamily="34" charset="0"/>
              </a:rPr>
              <a:t>ar </a:t>
            </a:r>
            <a:r>
              <a:rPr lang="lv-LV" sz="3200" dirty="0" smtClean="0">
                <a:latin typeface="Arial" pitchFamily="34" charset="0"/>
                <a:cs typeface="Arial" pitchFamily="34" charset="0"/>
              </a:rPr>
              <a:t>platām malām un vidēji augstu jostasvietu. </a:t>
            </a:r>
            <a:endParaRPr lang="ru-RU" sz="3200" dirty="0">
              <a:latin typeface="Arial" pitchFamily="34" charset="0"/>
              <a:cs typeface="Arial" pitchFamily="34" charset="0"/>
            </a:endParaRPr>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484784"/>
            <a:ext cx="8439472" cy="1771650"/>
          </a:xfrm>
        </p:spPr>
        <p:txBody>
          <a:bodyPr/>
          <a:lstStyle/>
          <a:p>
            <a:pPr algn="ctr"/>
            <a:r>
              <a:rPr lang="lv-LV" sz="8800" b="1" dirty="0" smtClean="0"/>
              <a:t>Paldies par uzmanību!</a:t>
            </a:r>
            <a:endParaRPr lang="lv-LV" sz="8800" b="1" dirty="0"/>
          </a:p>
        </p:txBody>
      </p:sp>
      <p:pic>
        <p:nvPicPr>
          <p:cNvPr id="3" name="Picture 2" descr="1296512_dKwDGT.jpeg"/>
          <p:cNvPicPr>
            <a:picLocks noChangeAspect="1"/>
          </p:cNvPicPr>
          <p:nvPr/>
        </p:nvPicPr>
        <p:blipFill>
          <a:blip r:embed="rId2" cstate="print"/>
          <a:stretch>
            <a:fillRect/>
          </a:stretch>
        </p:blipFill>
        <p:spPr>
          <a:xfrm>
            <a:off x="0" y="4293096"/>
            <a:ext cx="9144000" cy="2278743"/>
          </a:xfrm>
          <a:prstGeom prst="rect">
            <a:avLst/>
          </a:prstGeom>
          <a:ln>
            <a:noFill/>
          </a:ln>
          <a:effectLst>
            <a:softEdge rad="112500"/>
          </a:effectLst>
        </p:spPr>
      </p:pic>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mthumb.jpg"/>
          <p:cNvPicPr>
            <a:picLocks noChangeAspect="1"/>
          </p:cNvPicPr>
          <p:nvPr/>
        </p:nvPicPr>
        <p:blipFill>
          <a:blip r:embed="rId2" cstate="print"/>
          <a:stretch>
            <a:fillRect/>
          </a:stretch>
        </p:blipFill>
        <p:spPr>
          <a:xfrm>
            <a:off x="500034" y="285728"/>
            <a:ext cx="8113961" cy="6030730"/>
          </a:xfrm>
          <a:prstGeom prst="rect">
            <a:avLst/>
          </a:prstGeom>
          <a:ln>
            <a:noFill/>
          </a:ln>
          <a:effectLst>
            <a:softEdge rad="112500"/>
          </a:effectLst>
        </p:spPr>
      </p:pic>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188640"/>
            <a:ext cx="8533311" cy="720080"/>
          </a:xfrm>
        </p:spPr>
        <p:txBody>
          <a:bodyPr/>
          <a:lstStyle/>
          <a:p>
            <a:r>
              <a:rPr lang="lv-LV" sz="3600" b="1" u="sng" dirty="0" smtClean="0"/>
              <a:t>Sieviešu tautas tērpa </a:t>
            </a:r>
            <a:r>
              <a:rPr lang="lv-LV" sz="3200" b="1" u="sng" dirty="0" smtClean="0"/>
              <a:t>sastāvdaļas</a:t>
            </a:r>
            <a:endParaRPr lang="lv-LV" sz="3600" b="1" u="sng" dirty="0"/>
          </a:p>
        </p:txBody>
      </p:sp>
      <p:sp>
        <p:nvSpPr>
          <p:cNvPr id="4" name="Text Placeholder 3"/>
          <p:cNvSpPr>
            <a:spLocks noGrp="1"/>
          </p:cNvSpPr>
          <p:nvPr>
            <p:ph type="body" sz="half" idx="2"/>
          </p:nvPr>
        </p:nvSpPr>
        <p:spPr>
          <a:xfrm>
            <a:off x="179512" y="1196752"/>
            <a:ext cx="4464496" cy="5256584"/>
          </a:xfrm>
        </p:spPr>
        <p:txBody>
          <a:bodyPr>
            <a:noAutofit/>
          </a:bodyPr>
          <a:lstStyle/>
          <a:p>
            <a:pPr>
              <a:spcBef>
                <a:spcPts val="0"/>
              </a:spcBef>
              <a:buFont typeface="Wingdings" pitchFamily="2" charset="2"/>
              <a:buChar char="v"/>
            </a:pPr>
            <a:r>
              <a:rPr lang="lv-LV" sz="3200" i="0" dirty="0" smtClean="0">
                <a:latin typeface="Times New Roman" pitchFamily="18" charset="0"/>
                <a:cs typeface="Times New Roman" pitchFamily="18" charset="0"/>
              </a:rPr>
              <a:t> Meitenēm – Vainags</a:t>
            </a:r>
          </a:p>
          <a:p>
            <a:pPr>
              <a:spcBef>
                <a:spcPts val="0"/>
              </a:spcBef>
              <a:buFont typeface="Wingdings" pitchFamily="2" charset="2"/>
              <a:buChar char="v"/>
            </a:pPr>
            <a:r>
              <a:rPr lang="lv-LV" sz="3200" i="0" dirty="0" smtClean="0">
                <a:latin typeface="Times New Roman" pitchFamily="18" charset="0"/>
                <a:cs typeface="Times New Roman" pitchFamily="18" charset="0"/>
              </a:rPr>
              <a:t> Sievām – Galvas auts</a:t>
            </a:r>
          </a:p>
          <a:p>
            <a:pPr>
              <a:spcBef>
                <a:spcPts val="0"/>
              </a:spcBef>
              <a:buFont typeface="Wingdings" pitchFamily="2" charset="2"/>
              <a:buChar char="v"/>
            </a:pPr>
            <a:r>
              <a:rPr lang="lv-LV" sz="3200" i="0" dirty="0" smtClean="0">
                <a:latin typeface="Times New Roman" pitchFamily="18" charset="0"/>
                <a:cs typeface="Times New Roman" pitchFamily="18" charset="0"/>
              </a:rPr>
              <a:t> </a:t>
            </a:r>
            <a:r>
              <a:rPr lang="de-DE" sz="3200" i="0" dirty="0" smtClean="0">
                <a:latin typeface="Times New Roman" pitchFamily="18" charset="0"/>
                <a:cs typeface="Times New Roman" pitchFamily="18" charset="0"/>
              </a:rPr>
              <a:t>Tunikveida</a:t>
            </a:r>
            <a:r>
              <a:rPr lang="lv-LV" sz="3200" i="0" dirty="0" smtClean="0">
                <a:latin typeface="Times New Roman" pitchFamily="18" charset="0"/>
                <a:cs typeface="Times New Roman" pitchFamily="18" charset="0"/>
              </a:rPr>
              <a:t> </a:t>
            </a:r>
            <a:r>
              <a:rPr lang="lv-LV" sz="3200" i="0" dirty="0" smtClean="0">
                <a:latin typeface="Times New Roman" pitchFamily="18" charset="0"/>
                <a:cs typeface="Times New Roman" pitchFamily="18" charset="0"/>
              </a:rPr>
              <a:t>krekls</a:t>
            </a:r>
          </a:p>
          <a:p>
            <a:pPr>
              <a:spcBef>
                <a:spcPts val="0"/>
              </a:spcBef>
              <a:buFont typeface="Wingdings" pitchFamily="2" charset="2"/>
              <a:buChar char="v"/>
            </a:pPr>
            <a:r>
              <a:rPr lang="lv-LV" sz="3200" i="0" dirty="0" smtClean="0">
                <a:latin typeface="Times New Roman" pitchFamily="18" charset="0"/>
                <a:cs typeface="Times New Roman" pitchFamily="18" charset="0"/>
              </a:rPr>
              <a:t> Priekšauts</a:t>
            </a:r>
          </a:p>
          <a:p>
            <a:pPr>
              <a:spcBef>
                <a:spcPts val="0"/>
              </a:spcBef>
              <a:buFont typeface="Wingdings" pitchFamily="2" charset="2"/>
              <a:buChar char="v"/>
            </a:pPr>
            <a:r>
              <a:rPr lang="lv-LV" sz="3200" i="0" dirty="0" smtClean="0">
                <a:latin typeface="Times New Roman" pitchFamily="18" charset="0"/>
                <a:cs typeface="Times New Roman" pitchFamily="18" charset="0"/>
              </a:rPr>
              <a:t> Svārki</a:t>
            </a:r>
          </a:p>
          <a:p>
            <a:pPr>
              <a:spcBef>
                <a:spcPts val="0"/>
              </a:spcBef>
              <a:buFont typeface="Wingdings" pitchFamily="2" charset="2"/>
              <a:buChar char="v"/>
            </a:pPr>
            <a:r>
              <a:rPr lang="lv-LV" sz="3200" i="0" dirty="0" smtClean="0">
                <a:latin typeface="Times New Roman" pitchFamily="18" charset="0"/>
                <a:cs typeface="Times New Roman" pitchFamily="18" charset="0"/>
              </a:rPr>
              <a:t> Josta</a:t>
            </a:r>
          </a:p>
          <a:p>
            <a:pPr>
              <a:spcBef>
                <a:spcPts val="0"/>
              </a:spcBef>
              <a:buFont typeface="Wingdings" pitchFamily="2" charset="2"/>
              <a:buChar char="v"/>
            </a:pPr>
            <a:r>
              <a:rPr lang="lv-LV" sz="3200" i="0" dirty="0" smtClean="0">
                <a:latin typeface="Times New Roman" pitchFamily="18" charset="0"/>
                <a:cs typeface="Times New Roman" pitchFamily="18" charset="0"/>
              </a:rPr>
              <a:t> Villaine</a:t>
            </a:r>
          </a:p>
          <a:p>
            <a:pPr>
              <a:spcBef>
                <a:spcPts val="0"/>
              </a:spcBef>
              <a:buFont typeface="Wingdings" pitchFamily="2" charset="2"/>
              <a:buChar char="v"/>
            </a:pPr>
            <a:r>
              <a:rPr lang="de-DE" sz="3200" i="0" dirty="0" smtClean="0">
                <a:latin typeface="Times New Roman" pitchFamily="18" charset="0"/>
                <a:cs typeface="Times New Roman" pitchFamily="18" charset="0"/>
              </a:rPr>
              <a:t> Snātenes</a:t>
            </a:r>
          </a:p>
          <a:p>
            <a:pPr>
              <a:spcBef>
                <a:spcPts val="0"/>
              </a:spcBef>
              <a:buFont typeface="Wingdings" pitchFamily="2" charset="2"/>
              <a:buChar char="v"/>
            </a:pPr>
            <a:r>
              <a:rPr lang="lv-LV" sz="3200" i="0" dirty="0" smtClean="0">
                <a:latin typeface="Times New Roman" pitchFamily="18" charset="0"/>
                <a:cs typeface="Times New Roman" pitchFamily="18" charset="0"/>
              </a:rPr>
              <a:t> </a:t>
            </a:r>
            <a:r>
              <a:rPr lang="lv-LV" sz="3200" i="0" dirty="0" smtClean="0">
                <a:latin typeface="Times New Roman" pitchFamily="18" charset="0"/>
                <a:cs typeface="Times New Roman" pitchFamily="18" charset="0"/>
              </a:rPr>
              <a:t>Zeķes</a:t>
            </a:r>
          </a:p>
          <a:p>
            <a:pPr>
              <a:spcBef>
                <a:spcPts val="0"/>
              </a:spcBef>
              <a:buFont typeface="Wingdings" pitchFamily="2" charset="2"/>
              <a:buChar char="v"/>
            </a:pPr>
            <a:r>
              <a:rPr lang="lv-LV" sz="3200" i="0" dirty="0" smtClean="0">
                <a:latin typeface="Times New Roman" pitchFamily="18" charset="0"/>
                <a:cs typeface="Times New Roman" pitchFamily="18" charset="0"/>
              </a:rPr>
              <a:t> Rotaslietas</a:t>
            </a:r>
          </a:p>
          <a:p>
            <a:pPr>
              <a:spcBef>
                <a:spcPts val="0"/>
              </a:spcBef>
              <a:buFont typeface="Wingdings" pitchFamily="2" charset="2"/>
              <a:buChar char="v"/>
            </a:pPr>
            <a:r>
              <a:rPr lang="lv-LV" sz="3200" i="0" dirty="0" smtClean="0">
                <a:latin typeface="Times New Roman" pitchFamily="18" charset="0"/>
                <a:cs typeface="Times New Roman" pitchFamily="18" charset="0"/>
              </a:rPr>
              <a:t> Saktas</a:t>
            </a:r>
          </a:p>
        </p:txBody>
      </p:sp>
      <p:pic>
        <p:nvPicPr>
          <p:cNvPr id="20482" name="Picture 2" descr="nbspTērpi no Austrumlatvijas... Autors: chihuahua Latviešu tautas tērpi."/>
          <p:cNvPicPr>
            <a:picLocks noChangeAspect="1" noChangeArrowheads="1"/>
          </p:cNvPicPr>
          <p:nvPr/>
        </p:nvPicPr>
        <p:blipFill>
          <a:blip r:embed="rId2" cstate="print"/>
          <a:srcRect/>
          <a:stretch>
            <a:fillRect/>
          </a:stretch>
        </p:blipFill>
        <p:spPr bwMode="auto">
          <a:xfrm>
            <a:off x="4427984" y="1052736"/>
            <a:ext cx="4392488" cy="5651261"/>
          </a:xfrm>
          <a:prstGeom prst="rect">
            <a:avLst/>
          </a:prstGeom>
          <a:ln>
            <a:noFill/>
          </a:ln>
          <a:effectLst>
            <a:softEdge rad="112500"/>
          </a:effectLst>
        </p:spPr>
      </p:pic>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7021143" cy="563662"/>
          </a:xfrm>
        </p:spPr>
        <p:txBody>
          <a:bodyPr/>
          <a:lstStyle/>
          <a:p>
            <a:r>
              <a:rPr lang="lv-LV" sz="4400" b="1" u="sng" dirty="0" smtClean="0"/>
              <a:t>Vainagi </a:t>
            </a:r>
            <a:endParaRPr lang="lv-LV" sz="4400" b="1" u="sng" dirty="0"/>
          </a:p>
        </p:txBody>
      </p:sp>
      <p:pic>
        <p:nvPicPr>
          <p:cNvPr id="5" name="Content Placeholder 4" descr="clothes-footwear-seamstress-and-atelier-services-1-1.800.jpg"/>
          <p:cNvPicPr>
            <a:picLocks noGrp="1" noChangeAspect="1"/>
          </p:cNvPicPr>
          <p:nvPr>
            <p:ph idx="1"/>
          </p:nvPr>
        </p:nvPicPr>
        <p:blipFill>
          <a:blip r:embed="rId2" cstate="print"/>
          <a:stretch>
            <a:fillRect/>
          </a:stretch>
        </p:blipFill>
        <p:spPr>
          <a:xfrm>
            <a:off x="179512" y="980728"/>
            <a:ext cx="5700833" cy="3825470"/>
          </a:xfrm>
          <a:prstGeom prst="rect">
            <a:avLst/>
          </a:prstGeom>
          <a:ln>
            <a:noFill/>
          </a:ln>
          <a:effectLst>
            <a:softEdge rad="112500"/>
          </a:effectLst>
        </p:spPr>
      </p:pic>
      <p:sp>
        <p:nvSpPr>
          <p:cNvPr id="4" name="Text Placeholder 3"/>
          <p:cNvSpPr>
            <a:spLocks noGrp="1"/>
          </p:cNvSpPr>
          <p:nvPr>
            <p:ph type="body" sz="half" idx="2"/>
          </p:nvPr>
        </p:nvSpPr>
        <p:spPr>
          <a:xfrm>
            <a:off x="6084168" y="476672"/>
            <a:ext cx="2799311" cy="5760640"/>
          </a:xfrm>
        </p:spPr>
        <p:txBody>
          <a:bodyPr>
            <a:noAutofit/>
          </a:bodyPr>
          <a:lstStyle/>
          <a:p>
            <a:r>
              <a:rPr lang="lv-LV" sz="3200" i="0" dirty="0" smtClean="0">
                <a:latin typeface="Arial" pitchFamily="34" charset="0"/>
                <a:cs typeface="Arial" pitchFamily="34" charset="0"/>
              </a:rPr>
              <a:t>Jaunavu galvasrotas ir sarkani, ar  sīkām pērlītēm greznoti vainagi. Pērlīšu izšuvums vainagā simbolizē augu motīvus.</a:t>
            </a:r>
            <a:endParaRPr lang="lv-LV" sz="3200" i="0" dirty="0">
              <a:latin typeface="Arial" pitchFamily="34" charset="0"/>
              <a:cs typeface="Arial" pitchFamily="34" charset="0"/>
            </a:endParaRPr>
          </a:p>
        </p:txBody>
      </p:sp>
      <p:pic>
        <p:nvPicPr>
          <p:cNvPr id="6" name="Picture 5" descr="2.jpg"/>
          <p:cNvPicPr>
            <a:picLocks noChangeAspect="1"/>
          </p:cNvPicPr>
          <p:nvPr/>
        </p:nvPicPr>
        <p:blipFill>
          <a:blip r:embed="rId3" cstate="print"/>
          <a:stretch>
            <a:fillRect/>
          </a:stretch>
        </p:blipFill>
        <p:spPr>
          <a:xfrm>
            <a:off x="1043608" y="4941168"/>
            <a:ext cx="4046984" cy="1711920"/>
          </a:xfrm>
          <a:prstGeom prst="rect">
            <a:avLst/>
          </a:prstGeom>
          <a:ln>
            <a:noFill/>
          </a:ln>
          <a:effectLst>
            <a:softEdge rad="112500"/>
          </a:effectLst>
        </p:spPr>
      </p:pic>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6805119" cy="635670"/>
          </a:xfrm>
        </p:spPr>
        <p:txBody>
          <a:bodyPr/>
          <a:lstStyle/>
          <a:p>
            <a:r>
              <a:rPr lang="lv-LV" sz="4400" b="1" u="sng" dirty="0" smtClean="0"/>
              <a:t>Galvas auti</a:t>
            </a:r>
            <a:endParaRPr lang="lv-LV" sz="4400" b="1" u="sng" dirty="0"/>
          </a:p>
        </p:txBody>
      </p:sp>
      <p:pic>
        <p:nvPicPr>
          <p:cNvPr id="5" name="Content Placeholder 4" descr="tautasteerpi.JPG"/>
          <p:cNvPicPr>
            <a:picLocks noGrp="1" noChangeAspect="1"/>
          </p:cNvPicPr>
          <p:nvPr>
            <p:ph idx="1"/>
          </p:nvPr>
        </p:nvPicPr>
        <p:blipFill>
          <a:blip r:embed="rId2" cstate="print"/>
          <a:stretch>
            <a:fillRect/>
          </a:stretch>
        </p:blipFill>
        <p:spPr>
          <a:xfrm>
            <a:off x="6660232" y="404664"/>
            <a:ext cx="2247131" cy="6299334"/>
          </a:xfrm>
          <a:prstGeom prst="rect">
            <a:avLst/>
          </a:prstGeom>
          <a:ln>
            <a:noFill/>
          </a:ln>
          <a:effectLst>
            <a:softEdge rad="112500"/>
          </a:effectLst>
        </p:spPr>
      </p:pic>
      <p:sp>
        <p:nvSpPr>
          <p:cNvPr id="4" name="Text Placeholder 3"/>
          <p:cNvSpPr>
            <a:spLocks noGrp="1"/>
          </p:cNvSpPr>
          <p:nvPr>
            <p:ph type="body" sz="half" idx="2"/>
          </p:nvPr>
        </p:nvSpPr>
        <p:spPr>
          <a:xfrm>
            <a:off x="215153" y="1052736"/>
            <a:ext cx="3492751" cy="5472608"/>
          </a:xfrm>
        </p:spPr>
        <p:txBody>
          <a:bodyPr>
            <a:noAutofit/>
          </a:bodyPr>
          <a:lstStyle/>
          <a:p>
            <a:r>
              <a:rPr lang="lv-LV" sz="2800" i="0" dirty="0" smtClean="0">
                <a:latin typeface="Arial" pitchFamily="34" charset="0"/>
                <a:cs typeface="Arial" pitchFamily="34" charset="0"/>
              </a:rPr>
              <a:t>Latgales sievu galvas rota bija galvas auts – balts, dvielim līdzīgs, smalkos rakstos austs linu audekla gabals. Galvas auta rotājumam galos izmantoja izšuvumus, mežģīnes vai bārkstis.</a:t>
            </a:r>
            <a:endParaRPr lang="lv-LV" sz="2800" i="0" dirty="0">
              <a:latin typeface="Arial" pitchFamily="34" charset="0"/>
              <a:cs typeface="Arial" pitchFamily="34" charset="0"/>
            </a:endParaRPr>
          </a:p>
        </p:txBody>
      </p:sp>
      <p:pic>
        <p:nvPicPr>
          <p:cNvPr id="7" name="Picture 6" descr="vp06_latgale_abrene_valters_polakovs.jpg"/>
          <p:cNvPicPr>
            <a:picLocks noChangeAspect="1"/>
          </p:cNvPicPr>
          <p:nvPr/>
        </p:nvPicPr>
        <p:blipFill>
          <a:blip r:embed="rId3" cstate="print"/>
          <a:stretch>
            <a:fillRect/>
          </a:stretch>
        </p:blipFill>
        <p:spPr>
          <a:xfrm>
            <a:off x="3923928" y="404664"/>
            <a:ext cx="2636080" cy="6120680"/>
          </a:xfrm>
          <a:prstGeom prst="rect">
            <a:avLst/>
          </a:prstGeom>
          <a:ln>
            <a:noFill/>
          </a:ln>
          <a:effectLst>
            <a:softEdge rad="112500"/>
          </a:effectLst>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5508975" cy="836712"/>
          </a:xfrm>
        </p:spPr>
        <p:txBody>
          <a:bodyPr/>
          <a:lstStyle/>
          <a:p>
            <a:r>
              <a:rPr lang="lv-LV" sz="4000" b="1" u="sng" dirty="0" smtClean="0">
                <a:cs typeface="Arial" pitchFamily="34" charset="0"/>
              </a:rPr>
              <a:t>Sieviešu krekli</a:t>
            </a:r>
            <a:endParaRPr lang="en-US" sz="4000" b="1" u="sng" dirty="0">
              <a:cs typeface="Arial" pitchFamily="34" charset="0"/>
            </a:endParaRPr>
          </a:p>
        </p:txBody>
      </p:sp>
      <p:sp>
        <p:nvSpPr>
          <p:cNvPr id="4" name="Text Placeholder 3"/>
          <p:cNvSpPr>
            <a:spLocks noGrp="1"/>
          </p:cNvSpPr>
          <p:nvPr>
            <p:ph type="body" sz="half" idx="2"/>
          </p:nvPr>
        </p:nvSpPr>
        <p:spPr>
          <a:xfrm>
            <a:off x="179512" y="1124744"/>
            <a:ext cx="4286279" cy="5500702"/>
          </a:xfrm>
        </p:spPr>
        <p:txBody>
          <a:bodyPr>
            <a:noAutofit/>
          </a:bodyPr>
          <a:lstStyle/>
          <a:p>
            <a:r>
              <a:rPr lang="lv-LV" sz="3600" i="0" dirty="0" smtClean="0">
                <a:latin typeface="Arial" pitchFamily="34" charset="0"/>
                <a:cs typeface="Arial" pitchFamily="34" charset="0"/>
              </a:rPr>
              <a:t>Latgales novada tērpam ir raksturīgi </a:t>
            </a:r>
            <a:r>
              <a:rPr lang="de-DE" sz="3600" i="0" dirty="0" smtClean="0">
                <a:latin typeface="Arial" pitchFamily="34" charset="0"/>
                <a:cs typeface="Arial" pitchFamily="34" charset="0"/>
              </a:rPr>
              <a:t>tunikveida</a:t>
            </a:r>
            <a:r>
              <a:rPr lang="lv-LV" sz="3600" i="0" dirty="0" smtClean="0">
                <a:latin typeface="Arial" pitchFamily="34" charset="0"/>
                <a:cs typeface="Arial" pitchFamily="34" charset="0"/>
              </a:rPr>
              <a:t> </a:t>
            </a:r>
            <a:r>
              <a:rPr lang="lv-LV" sz="3600" i="0" dirty="0" smtClean="0">
                <a:latin typeface="Arial" pitchFamily="34" charset="0"/>
                <a:cs typeface="Arial" pitchFamily="34" charset="0"/>
              </a:rPr>
              <a:t>krekli ar nelielām atlokāmām vai šaurām stāvām apkaklītēm. Uzplečus, aproces un apkakli mēdz rotāt ar sarkanu diegu izšuvumu. </a:t>
            </a:r>
            <a:endParaRPr lang="en-US" sz="3600" i="0" dirty="0" smtClean="0">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4355976" y="-5102"/>
            <a:ext cx="4788024" cy="4351223"/>
          </a:xfrm>
          <a:prstGeom prst="rect">
            <a:avLst/>
          </a:prstGeom>
          <a:ln>
            <a:noFill/>
          </a:ln>
          <a:effectLst>
            <a:softEdge rad="112500"/>
          </a:effectLst>
        </p:spPr>
      </p:pic>
      <p:pic>
        <p:nvPicPr>
          <p:cNvPr id="2051" name="Picture 3"/>
          <p:cNvPicPr>
            <a:picLocks noChangeAspect="1" noChangeArrowheads="1"/>
          </p:cNvPicPr>
          <p:nvPr/>
        </p:nvPicPr>
        <p:blipFill>
          <a:blip r:embed="rId4" cstate="print"/>
          <a:srcRect l="11719" t="7813" r="2734"/>
          <a:stretch>
            <a:fillRect/>
          </a:stretch>
        </p:blipFill>
        <p:spPr bwMode="auto">
          <a:xfrm>
            <a:off x="5220072" y="4365104"/>
            <a:ext cx="3753551" cy="2277097"/>
          </a:xfrm>
          <a:prstGeom prst="rect">
            <a:avLst/>
          </a:prstGeom>
          <a:ln>
            <a:noFill/>
          </a:ln>
          <a:effectLst>
            <a:softEdge rad="112500"/>
          </a:effectLst>
        </p:spPr>
      </p:pic>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2680447" cy="804884"/>
          </a:xfrm>
        </p:spPr>
        <p:txBody>
          <a:bodyPr/>
          <a:lstStyle/>
          <a:p>
            <a:r>
              <a:rPr lang="lv-LV" sz="4400" b="1" u="sng" dirty="0" smtClean="0"/>
              <a:t>Svārki</a:t>
            </a:r>
            <a:endParaRPr lang="en-US" sz="4400" b="1" u="sng" dirty="0"/>
          </a:p>
        </p:txBody>
      </p:sp>
      <p:pic>
        <p:nvPicPr>
          <p:cNvPr id="5" name="Content Placeholder 4" descr="berzgale_brunci.jpg"/>
          <p:cNvPicPr>
            <a:picLocks noGrp="1" noChangeAspect="1"/>
          </p:cNvPicPr>
          <p:nvPr>
            <p:ph idx="1"/>
          </p:nvPr>
        </p:nvPicPr>
        <p:blipFill>
          <a:blip r:embed="rId2" cstate="print"/>
          <a:stretch>
            <a:fillRect/>
          </a:stretch>
        </p:blipFill>
        <p:spPr>
          <a:xfrm>
            <a:off x="6215074" y="0"/>
            <a:ext cx="2928926" cy="4654898"/>
          </a:xfrm>
          <a:prstGeom prst="rect">
            <a:avLst/>
          </a:prstGeom>
          <a:ln>
            <a:noFill/>
          </a:ln>
          <a:effectLst>
            <a:softEdge rad="112500"/>
          </a:effectLst>
        </p:spPr>
      </p:pic>
      <p:sp>
        <p:nvSpPr>
          <p:cNvPr id="4" name="Text Placeholder 3"/>
          <p:cNvSpPr>
            <a:spLocks noGrp="1"/>
          </p:cNvSpPr>
          <p:nvPr>
            <p:ph type="body" sz="half" idx="2"/>
          </p:nvPr>
        </p:nvSpPr>
        <p:spPr>
          <a:xfrm>
            <a:off x="179512" y="928670"/>
            <a:ext cx="3571868" cy="5929330"/>
          </a:xfrm>
        </p:spPr>
        <p:txBody>
          <a:bodyPr>
            <a:normAutofit lnSpcReduction="10000"/>
          </a:bodyPr>
          <a:lstStyle/>
          <a:p>
            <a:pPr lvl="0"/>
            <a:r>
              <a:rPr lang="lv-LV" sz="3200" i="0" dirty="0" smtClean="0">
                <a:latin typeface="Arial" pitchFamily="34" charset="0"/>
                <a:cs typeface="Arial" pitchFamily="34" charset="0"/>
              </a:rPr>
              <a:t>Latgales tautas tērpa  svārki ir svītraini vai rūtaini, senākie bija arī balti. Svārki pārsvarā tiek austi košās, kontrastainās krāsās. Ļoti iecienīta krāsa ir sarkanā. </a:t>
            </a:r>
            <a:endParaRPr lang="en-US" sz="3200" i="0" dirty="0" smtClean="0">
              <a:latin typeface="Arial" pitchFamily="34" charset="0"/>
              <a:cs typeface="Arial" pitchFamily="34" charset="0"/>
            </a:endParaRPr>
          </a:p>
          <a:p>
            <a:endParaRPr lang="en-US" dirty="0"/>
          </a:p>
        </p:txBody>
      </p:sp>
      <p:pic>
        <p:nvPicPr>
          <p:cNvPr id="6" name="Picture 5" descr="lauma.jpg"/>
          <p:cNvPicPr>
            <a:picLocks noChangeAspect="1"/>
          </p:cNvPicPr>
          <p:nvPr/>
        </p:nvPicPr>
        <p:blipFill>
          <a:blip r:embed="rId3" cstate="print"/>
          <a:stretch>
            <a:fillRect/>
          </a:stretch>
        </p:blipFill>
        <p:spPr>
          <a:xfrm>
            <a:off x="3635896" y="0"/>
            <a:ext cx="2864930" cy="4524328"/>
          </a:xfrm>
          <a:prstGeom prst="rect">
            <a:avLst/>
          </a:prstGeom>
          <a:ln>
            <a:noFill/>
          </a:ln>
          <a:effectLst>
            <a:softEdge rad="112500"/>
          </a:effectLst>
        </p:spPr>
      </p:pic>
      <p:pic>
        <p:nvPicPr>
          <p:cNvPr id="7" name="Picture 6" descr="13515808348676.jpg"/>
          <p:cNvPicPr>
            <a:picLocks noChangeAspect="1"/>
          </p:cNvPicPr>
          <p:nvPr/>
        </p:nvPicPr>
        <p:blipFill>
          <a:blip r:embed="rId4" cstate="print"/>
          <a:stretch>
            <a:fillRect/>
          </a:stretch>
        </p:blipFill>
        <p:spPr>
          <a:xfrm>
            <a:off x="3635896" y="4000504"/>
            <a:ext cx="5508104" cy="2857496"/>
          </a:xfrm>
          <a:prstGeom prst="rect">
            <a:avLst/>
          </a:prstGeom>
          <a:ln>
            <a:noFill/>
          </a:ln>
          <a:effectLst>
            <a:softEdge rad="112500"/>
          </a:effectLst>
        </p:spPr>
      </p:pic>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3996807" cy="576064"/>
          </a:xfrm>
        </p:spPr>
        <p:txBody>
          <a:bodyPr/>
          <a:lstStyle/>
          <a:p>
            <a:r>
              <a:rPr lang="lv-LV" sz="4400" b="1" u="sng" dirty="0" smtClean="0"/>
              <a:t>priekšauti</a:t>
            </a:r>
            <a:endParaRPr lang="lv-LV" sz="4400" b="1" u="sng" dirty="0"/>
          </a:p>
        </p:txBody>
      </p:sp>
      <p:pic>
        <p:nvPicPr>
          <p:cNvPr id="5" name="Content Placeholder 4" descr="tautasteerpi.JPG"/>
          <p:cNvPicPr>
            <a:picLocks noGrp="1" noChangeAspect="1"/>
          </p:cNvPicPr>
          <p:nvPr>
            <p:ph idx="1"/>
          </p:nvPr>
        </p:nvPicPr>
        <p:blipFill>
          <a:blip r:embed="rId2" cstate="print"/>
          <a:stretch>
            <a:fillRect/>
          </a:stretch>
        </p:blipFill>
        <p:spPr>
          <a:xfrm>
            <a:off x="251520" y="764704"/>
            <a:ext cx="2228779" cy="6093296"/>
          </a:xfrm>
          <a:prstGeom prst="rect">
            <a:avLst/>
          </a:prstGeom>
          <a:ln>
            <a:noFill/>
          </a:ln>
          <a:effectLst>
            <a:softEdge rad="112500"/>
          </a:effectLst>
        </p:spPr>
      </p:pic>
      <p:sp>
        <p:nvSpPr>
          <p:cNvPr id="4" name="Text Placeholder 3"/>
          <p:cNvSpPr>
            <a:spLocks noGrp="1"/>
          </p:cNvSpPr>
          <p:nvPr>
            <p:ph type="body" sz="half" idx="2"/>
          </p:nvPr>
        </p:nvSpPr>
        <p:spPr>
          <a:xfrm>
            <a:off x="2699792" y="908720"/>
            <a:ext cx="5607623" cy="1872208"/>
          </a:xfrm>
        </p:spPr>
        <p:txBody>
          <a:bodyPr>
            <a:noAutofit/>
          </a:bodyPr>
          <a:lstStyle/>
          <a:p>
            <a:r>
              <a:rPr lang="lv-LV" sz="3200" i="0" dirty="0" smtClean="0">
                <a:latin typeface="Arial" pitchFamily="34" charset="0"/>
                <a:cs typeface="Arial" pitchFamily="34" charset="0"/>
              </a:rPr>
              <a:t>Priekšauti bijuši gari – gandrīz līdz svārku apakšmalai, ko rotā izšūta josla apakšmalā apvienojot sarkano un balto krāsu.</a:t>
            </a:r>
            <a:endParaRPr lang="lv-LV" sz="3200" i="0" dirty="0">
              <a:latin typeface="Arial" pitchFamily="34" charset="0"/>
              <a:cs typeface="Arial" pitchFamily="34" charset="0"/>
            </a:endParaRPr>
          </a:p>
        </p:txBody>
      </p:sp>
      <p:pic>
        <p:nvPicPr>
          <p:cNvPr id="1026" name="Picture 2" descr="http://www.originali.lv/images/produkti/PA060359.JPG"/>
          <p:cNvPicPr>
            <a:picLocks noChangeAspect="1" noChangeArrowheads="1"/>
          </p:cNvPicPr>
          <p:nvPr/>
        </p:nvPicPr>
        <p:blipFill>
          <a:blip r:embed="rId3" cstate="print"/>
          <a:srcRect/>
          <a:stretch>
            <a:fillRect/>
          </a:stretch>
        </p:blipFill>
        <p:spPr bwMode="auto">
          <a:xfrm>
            <a:off x="4067944" y="3209924"/>
            <a:ext cx="4857750" cy="3648076"/>
          </a:xfrm>
          <a:prstGeom prst="rect">
            <a:avLst/>
          </a:prstGeom>
          <a:ln>
            <a:noFill/>
          </a:ln>
          <a:effectLst>
            <a:softEdge rad="112500"/>
          </a:effectLst>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2499459" cy="869934"/>
          </a:xfrm>
        </p:spPr>
        <p:txBody>
          <a:bodyPr/>
          <a:lstStyle/>
          <a:p>
            <a:r>
              <a:rPr lang="lv-LV" sz="4400" b="1" u="sng" dirty="0" smtClean="0"/>
              <a:t>Jostas</a:t>
            </a:r>
            <a:endParaRPr lang="en-US" sz="4400" b="1" u="sng" dirty="0"/>
          </a:p>
        </p:txBody>
      </p:sp>
      <p:sp>
        <p:nvSpPr>
          <p:cNvPr id="4" name="Text Placeholder 3"/>
          <p:cNvSpPr>
            <a:spLocks noGrp="1"/>
          </p:cNvSpPr>
          <p:nvPr>
            <p:ph type="body" sz="half" idx="2"/>
          </p:nvPr>
        </p:nvSpPr>
        <p:spPr>
          <a:xfrm>
            <a:off x="214282" y="928670"/>
            <a:ext cx="4069686" cy="5715040"/>
          </a:xfrm>
        </p:spPr>
        <p:txBody>
          <a:bodyPr>
            <a:normAutofit fontScale="92500"/>
          </a:bodyPr>
          <a:lstStyle/>
          <a:p>
            <a:pPr lvl="0"/>
            <a:r>
              <a:rPr lang="lv-LV" sz="3000" i="0" dirty="0" smtClean="0">
                <a:latin typeface="Arial" pitchFamily="34" charset="0"/>
                <a:cs typeface="Arial" pitchFamily="34" charset="0"/>
              </a:rPr>
              <a:t>Tautastērpa svārki tiek apjozti ar rakstainām un svītrainām jostām. </a:t>
            </a:r>
            <a:r>
              <a:rPr lang="de-DE" sz="3000" i="0" dirty="0" smtClean="0">
                <a:latin typeface="Arial" pitchFamily="34" charset="0"/>
                <a:cs typeface="Arial" pitchFamily="34" charset="0"/>
              </a:rPr>
              <a:t>Ziemeļlatgales</a:t>
            </a:r>
            <a:r>
              <a:rPr lang="lv-LV" sz="3000" i="0" dirty="0" smtClean="0">
                <a:latin typeface="Arial" pitchFamily="34" charset="0"/>
                <a:cs typeface="Arial" pitchFamily="34" charset="0"/>
              </a:rPr>
              <a:t> </a:t>
            </a:r>
            <a:r>
              <a:rPr lang="lv-LV" sz="3000" i="0" dirty="0" smtClean="0">
                <a:latin typeface="Arial" pitchFamily="34" charset="0"/>
                <a:cs typeface="Arial" pitchFamily="34" charset="0"/>
              </a:rPr>
              <a:t>reģionam raksturīgas ir skujainas vai svītrainas </a:t>
            </a:r>
            <a:r>
              <a:rPr lang="de-DE" sz="3000" i="0" dirty="0" smtClean="0">
                <a:latin typeface="Arial" pitchFamily="34" charset="0"/>
                <a:cs typeface="Arial" pitchFamily="34" charset="0"/>
              </a:rPr>
              <a:t>celaines. </a:t>
            </a:r>
            <a:r>
              <a:rPr lang="lv-LV" sz="3000" i="0" dirty="0" smtClean="0">
                <a:latin typeface="Arial" pitchFamily="34" charset="0"/>
                <a:cs typeface="Arial" pitchFamily="34" charset="0"/>
              </a:rPr>
              <a:t>Jostas </a:t>
            </a:r>
            <a:r>
              <a:rPr lang="lv-LV" sz="3000" i="0" dirty="0" smtClean="0">
                <a:latin typeface="Arial" pitchFamily="34" charset="0"/>
                <a:cs typeface="Arial" pitchFamily="34" charset="0"/>
              </a:rPr>
              <a:t>var sasiet dažādi - divreiz aptīt ap vidu un sasiet priekšā mezglā vai pēc divkārtīgas apņemšanas ap vidu priekšā krusto un galus aizbāž aiz tās aptinuma. </a:t>
            </a:r>
            <a:endParaRPr lang="en-US" sz="3000" i="0" dirty="0" smtClean="0">
              <a:latin typeface="Arial" pitchFamily="34" charset="0"/>
              <a:cs typeface="Arial" pitchFamily="34" charset="0"/>
            </a:endParaRPr>
          </a:p>
          <a:p>
            <a:endParaRPr lang="en-US" sz="2800" i="0" dirty="0">
              <a:latin typeface="Arial" pitchFamily="34" charset="0"/>
              <a:cs typeface="Arial" pitchFamily="34" charset="0"/>
            </a:endParaRPr>
          </a:p>
        </p:txBody>
      </p:sp>
      <p:pic>
        <p:nvPicPr>
          <p:cNvPr id="1027" name="Picture 3"/>
          <p:cNvPicPr>
            <a:picLocks noGrp="1" noChangeAspect="1" noChangeArrowheads="1"/>
          </p:cNvPicPr>
          <p:nvPr>
            <p:ph idx="1"/>
          </p:nvPr>
        </p:nvPicPr>
        <p:blipFill>
          <a:blip r:embed="rId2" cstate="print"/>
          <a:srcRect r="17376"/>
          <a:stretch>
            <a:fillRect/>
          </a:stretch>
        </p:blipFill>
        <p:spPr bwMode="auto">
          <a:xfrm>
            <a:off x="4139952" y="0"/>
            <a:ext cx="4753431" cy="4320480"/>
          </a:xfrm>
          <a:prstGeom prst="rect">
            <a:avLst/>
          </a:prstGeom>
          <a:ln>
            <a:noFill/>
          </a:ln>
          <a:effectLst>
            <a:softEdge rad="112500"/>
          </a:effectLst>
        </p:spPr>
      </p:pic>
      <p:pic>
        <p:nvPicPr>
          <p:cNvPr id="1028" name="Picture 4"/>
          <p:cNvPicPr>
            <a:picLocks noChangeAspect="1" noChangeArrowheads="1"/>
          </p:cNvPicPr>
          <p:nvPr/>
        </p:nvPicPr>
        <p:blipFill>
          <a:blip r:embed="rId3" cstate="print"/>
          <a:srcRect/>
          <a:stretch>
            <a:fillRect/>
          </a:stretch>
        </p:blipFill>
        <p:spPr bwMode="auto">
          <a:xfrm>
            <a:off x="4932040" y="4509120"/>
            <a:ext cx="3327013" cy="2215939"/>
          </a:xfrm>
          <a:prstGeom prst="rect">
            <a:avLst/>
          </a:prstGeom>
          <a:ln>
            <a:noFill/>
          </a:ln>
          <a:effectLst>
            <a:softEdge rad="112500"/>
          </a:effectLst>
        </p:spPr>
      </p:pic>
    </p:spTree>
  </p:cSld>
  <p:clrMapOvr>
    <a:masterClrMapping/>
  </p:clrMapOvr>
  <p:transition>
    <p:wedge/>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Celebration">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Celebration</Template>
  <TotalTime>529</TotalTime>
  <Words>425</Words>
  <Application>Microsoft Office PowerPoint</Application>
  <PresentationFormat>On-screen Show (4:3)</PresentationFormat>
  <Paragraphs>53</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Celebration</vt:lpstr>
      <vt:lpstr>Tautas tērpi Latgalē</vt:lpstr>
      <vt:lpstr>Slide 2</vt:lpstr>
      <vt:lpstr>Sieviešu tautas tērpa sastāvdaļas</vt:lpstr>
      <vt:lpstr>Vainagi </vt:lpstr>
      <vt:lpstr>Galvas auti</vt:lpstr>
      <vt:lpstr>Sieviešu krekli</vt:lpstr>
      <vt:lpstr>Svārki</vt:lpstr>
      <vt:lpstr>priekšauti</vt:lpstr>
      <vt:lpstr>Jostas</vt:lpstr>
      <vt:lpstr>Villaines</vt:lpstr>
      <vt:lpstr>snātenes</vt:lpstr>
      <vt:lpstr>Zeķes</vt:lpstr>
      <vt:lpstr>Rotaslietas</vt:lpstr>
      <vt:lpstr>Saktas</vt:lpstr>
      <vt:lpstr>Vīriešu tautas tērps </vt:lpstr>
      <vt:lpstr>Slide 16</vt:lpstr>
      <vt:lpstr>Paldies par uzmanību!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Tautas tērpi Latgalē</dc:title>
  <dc:creator>janis</dc:creator>
  <cp:lastModifiedBy>User</cp:lastModifiedBy>
  <cp:revision>72</cp:revision>
  <dcterms:created xsi:type="dcterms:W3CDTF">2013-10-30T11:44:01Z</dcterms:created>
  <dcterms:modified xsi:type="dcterms:W3CDTF">2014-02-21T18:57:17Z</dcterms:modified>
</cp:coreProperties>
</file>