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13B631-F8BC-42AD-83C2-32A786E5E3C9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4CA65F-07FF-4E48-B466-EF753A5459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Ieva Zeltiņa</a:t>
            </a:r>
          </a:p>
          <a:p>
            <a:r>
              <a:rPr lang="lv-LV" dirty="0" smtClean="0"/>
              <a:t>Laura Viļuma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381000"/>
            <a:ext cx="8715436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Latvian folk songs in </a:t>
            </a:r>
            <a:r>
              <a:rPr lang="lv-LV" sz="4400" b="1" dirty="0" smtClean="0">
                <a:solidFill>
                  <a:srgbClr val="C00000"/>
                </a:solidFill>
              </a:rPr>
              <a:t>Zemgale</a:t>
            </a:r>
            <a:endParaRPr lang="en-US" sz="4400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Latvian folk 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Latvian folk songs are short, usually in quatrains</a:t>
            </a:r>
            <a:r>
              <a:rPr lang="lv-LV" dirty="0" smtClean="0">
                <a:cs typeface="Arial" pitchFamily="34" charset="0"/>
              </a:rPr>
              <a:t>.</a:t>
            </a:r>
          </a:p>
          <a:p>
            <a:r>
              <a:rPr lang="en-US" dirty="0" smtClean="0">
                <a:cs typeface="Arial" pitchFamily="34" charset="0"/>
              </a:rPr>
              <a:t>It may contain an observation, a conclusion, guidance, a description of a magical or practical activity, or emotion. </a:t>
            </a:r>
            <a:endParaRPr lang="lv-LV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Family or seasonal ritual songs are arranged in accordance with the ritual's scenario. Simultaneously the songs helped to </a:t>
            </a:r>
            <a:r>
              <a:rPr lang="en-GB" dirty="0" smtClean="0">
                <a:cs typeface="Arial" pitchFamily="34" charset="0"/>
              </a:rPr>
              <a:t>organise </a:t>
            </a:r>
            <a:r>
              <a:rPr lang="en-US" dirty="0" smtClean="0">
                <a:cs typeface="Arial" pitchFamily="34" charset="0"/>
              </a:rPr>
              <a:t>the </a:t>
            </a:r>
            <a:r>
              <a:rPr lang="en-US" dirty="0" smtClean="0">
                <a:cs typeface="Arial" pitchFamily="34" charset="0"/>
              </a:rPr>
              <a:t>ritual and also provided an explanation toward the meaning of a certain activity.</a:t>
            </a:r>
            <a:endParaRPr lang="lv-LV" dirty="0" smtClean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Latvian folk songs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When singing on other occasions the quatrains are mutually linked by association, using a theme, personage or word as a basis. The text is divided into sections when singing, which are either repeated or the repetition is replaced by a refrain.</a:t>
            </a:r>
            <a:endParaRPr lang="lv-LV" dirty="0" smtClean="0">
              <a:cs typeface="Arial" pitchFamily="34" charset="0"/>
            </a:endParaRPr>
          </a:p>
          <a:p>
            <a:r>
              <a:rPr lang="en-US" dirty="0" smtClean="0">
                <a:cs typeface="Arial" pitchFamily="34" charset="0"/>
              </a:rPr>
              <a:t>In some of Latvia's </a:t>
            </a:r>
            <a:r>
              <a:rPr lang="en-US" dirty="0" smtClean="0">
                <a:cs typeface="Arial" pitchFamily="34" charset="0"/>
              </a:rPr>
              <a:t>regions </a:t>
            </a:r>
            <a:r>
              <a:rPr lang="en-US" dirty="0" smtClean="0">
                <a:cs typeface="Arial" pitchFamily="34" charset="0"/>
              </a:rPr>
              <a:t>one or two melodies that were well known were used for all occasions. These songs were sung in a polyphonic bagpipe manner</a:t>
            </a:r>
            <a:r>
              <a:rPr lang="lv-LV" dirty="0" smtClean="0">
                <a:cs typeface="Arial" pitchFamily="34" charset="0"/>
              </a:rPr>
              <a:t>.</a:t>
            </a:r>
            <a:endParaRPr lang="en-US" dirty="0" smtClean="0"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Latvian folk songs provide a multifaceted glimpse of a farmer's life and worldview. </a:t>
            </a:r>
            <a:endParaRPr lang="lv-LV" dirty="0" smtClean="0"/>
          </a:p>
          <a:p>
            <a:r>
              <a:rPr lang="en-US" dirty="0" smtClean="0"/>
              <a:t>They depict the cyclical passage of time in nature and the various work that must be accomplished at a certain time - </a:t>
            </a:r>
            <a:r>
              <a:rPr lang="en-GB" dirty="0" smtClean="0"/>
              <a:t>ploughing</a:t>
            </a:r>
            <a:r>
              <a:rPr lang="en-US" dirty="0" smtClean="0"/>
              <a:t>, </a:t>
            </a:r>
            <a:r>
              <a:rPr lang="en-US" dirty="0" smtClean="0"/>
              <a:t>sowing, reaping and harvesting. The songs are dedicated not only to each type of work, but also to tools, everyday objects and domestic animals</a:t>
            </a:r>
            <a:r>
              <a:rPr lang="lv-LV" dirty="0" smtClean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Crossroads in everyday work life are marked by festivities and rituals and the songs that accompany them. </a:t>
            </a:r>
            <a:endParaRPr lang="lv-LV" dirty="0" smtClean="0"/>
          </a:p>
          <a:p>
            <a:r>
              <a:rPr lang="en-US" dirty="0" smtClean="0"/>
              <a:t>Astronomical processes are also observed - especially winter and summer solstice. The largest number of songs is sung </a:t>
            </a:r>
            <a:r>
              <a:rPr lang="en-US" dirty="0" smtClean="0"/>
              <a:t>at</a:t>
            </a:r>
            <a:r>
              <a:rPr lang="lv-LV" dirty="0" smtClean="0"/>
              <a:t> Jāņi </a:t>
            </a:r>
            <a:r>
              <a:rPr lang="en-US" dirty="0" smtClean="0"/>
              <a:t>(</a:t>
            </a:r>
            <a:r>
              <a:rPr lang="en-US" dirty="0" smtClean="0"/>
              <a:t>summer solstice). These songs reflect the ancient fertility rituals of the Latvian farmer.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Latvian folk songs in </a:t>
            </a:r>
            <a:r>
              <a:rPr lang="lv-LV" dirty="0" smtClean="0"/>
              <a:t>Zemgale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Zemgale </a:t>
            </a:r>
            <a:r>
              <a:rPr lang="en-GB" dirty="0" smtClean="0"/>
              <a:t>is known as most agriculture region. Most of eco food, provender and home made products are made in </a:t>
            </a:r>
            <a:r>
              <a:rPr lang="de-DE" dirty="0" smtClean="0"/>
              <a:t>Zemgale.</a:t>
            </a:r>
          </a:p>
          <a:p>
            <a:r>
              <a:rPr lang="en-GB" dirty="0" smtClean="0"/>
              <a:t>Since the beginning of Latvian culture </a:t>
            </a:r>
            <a:r>
              <a:rPr lang="de-DE" dirty="0" smtClean="0"/>
              <a:t>Zemgale </a:t>
            </a:r>
            <a:r>
              <a:rPr lang="en-GB" dirty="0" smtClean="0"/>
              <a:t>has been region where all the rich and prosperous farmers and peasants come from.</a:t>
            </a:r>
          </a:p>
          <a:p>
            <a:r>
              <a:rPr lang="en-GB" dirty="0" smtClean="0"/>
              <a:t>Name of the region is derived from word </a:t>
            </a:r>
            <a:r>
              <a:rPr lang="de-DE" i="1" dirty="0" smtClean="0"/>
              <a:t>“zeme” </a:t>
            </a:r>
            <a:r>
              <a:rPr lang="en-GB" dirty="0" smtClean="0"/>
              <a:t>which means land, ground, earth.</a:t>
            </a:r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Latvian folk songs in </a:t>
            </a:r>
            <a:r>
              <a:rPr lang="lv-LV" dirty="0" smtClean="0"/>
              <a:t>Zemgale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DE" dirty="0" smtClean="0"/>
              <a:t>Zemgale </a:t>
            </a:r>
            <a:r>
              <a:rPr lang="en-GB" dirty="0" smtClean="0"/>
              <a:t>is region where most of folk songs about agriculture, farming, tillage, earthwork, digging and sowing came from.</a:t>
            </a:r>
          </a:p>
          <a:p>
            <a:r>
              <a:rPr lang="en-GB" dirty="0" smtClean="0"/>
              <a:t>People from </a:t>
            </a:r>
            <a:r>
              <a:rPr lang="de-DE" dirty="0" smtClean="0"/>
              <a:t>Zemgale</a:t>
            </a:r>
            <a:r>
              <a:rPr lang="en-GB" dirty="0" smtClean="0"/>
              <a:t> always sing folk songs which honour countryman work in farm or peasantry.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7224" y="4143380"/>
            <a:ext cx="3786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i="1" dirty="0" smtClean="0"/>
              <a:t>Ai, auziņas, jūs' bij daudz,</a:t>
            </a:r>
          </a:p>
          <a:p>
            <a:r>
              <a:rPr lang="de-DE" sz="2000" b="1" i="1" dirty="0" smtClean="0"/>
              <a:t> Kur bij man jūsus likt?</a:t>
            </a:r>
          </a:p>
          <a:p>
            <a:r>
              <a:rPr lang="de-DE" sz="2000" b="1" i="1" dirty="0" smtClean="0"/>
              <a:t> Lai māsiņa jūs samaļ</a:t>
            </a:r>
          </a:p>
          <a:p>
            <a:r>
              <a:rPr lang="de-DE" sz="2000" b="1" i="1" dirty="0" smtClean="0"/>
              <a:t> Bērajam kumeļam.</a:t>
            </a:r>
            <a:endParaRPr lang="de-DE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5214942" y="4214818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smtClean="0"/>
              <a:t>Oh, oats, had you a lot, </a:t>
            </a:r>
          </a:p>
          <a:p>
            <a:r>
              <a:rPr lang="en-GB" i="1" dirty="0" smtClean="0"/>
              <a:t>where had I to put you? </a:t>
            </a:r>
          </a:p>
          <a:p>
            <a:r>
              <a:rPr lang="en-GB" i="1" dirty="0" smtClean="0"/>
              <a:t>Let sister flour you</a:t>
            </a:r>
          </a:p>
          <a:p>
            <a:r>
              <a:rPr lang="en-GB" i="1" dirty="0" smtClean="0"/>
              <a:t>To poor horse.</a:t>
            </a:r>
            <a:endParaRPr lang="en-GB" i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Latvian folk songs in </a:t>
            </a:r>
            <a:r>
              <a:rPr lang="lv-LV" dirty="0" smtClean="0"/>
              <a:t>Zemgale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282" y="1643050"/>
            <a:ext cx="35719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b="1" i="1" dirty="0" smtClean="0"/>
              <a:t>Ai, manu bāleliņ,</a:t>
            </a:r>
          </a:p>
          <a:p>
            <a:r>
              <a:rPr lang="lv-LV" sz="2000" b="1" i="1" dirty="0" smtClean="0"/>
              <a:t> Tavu lielu rudzu lauku!</a:t>
            </a:r>
          </a:p>
          <a:p>
            <a:r>
              <a:rPr lang="lv-LV" sz="2000" b="1" i="1" dirty="0" smtClean="0"/>
              <a:t> Maliņā stāvēdama</a:t>
            </a:r>
          </a:p>
          <a:p>
            <a:r>
              <a:rPr lang="lv-LV" sz="2000" b="1" i="1" dirty="0" smtClean="0"/>
              <a:t> Otras malas neredzēju.</a:t>
            </a:r>
          </a:p>
          <a:p>
            <a:endParaRPr lang="lv-LV" sz="2000" i="1" dirty="0"/>
          </a:p>
          <a:p>
            <a:r>
              <a:rPr lang="en-GB" i="1" dirty="0" smtClean="0"/>
              <a:t>Oh, my brother,</a:t>
            </a:r>
          </a:p>
          <a:p>
            <a:r>
              <a:rPr lang="en-GB" i="1" dirty="0" smtClean="0"/>
              <a:t>Your big rye field!</a:t>
            </a:r>
          </a:p>
          <a:p>
            <a:r>
              <a:rPr lang="en-GB" i="1" dirty="0" smtClean="0"/>
              <a:t>Standing on the edge</a:t>
            </a:r>
          </a:p>
          <a:p>
            <a:r>
              <a:rPr lang="en-GB" i="1" dirty="0" smtClean="0"/>
              <a:t>Didn’t see other one.</a:t>
            </a:r>
            <a:endParaRPr lang="en-GB" i="1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78472"/>
          <a:stretch>
            <a:fillRect/>
          </a:stretch>
        </p:blipFill>
        <p:spPr bwMode="auto">
          <a:xfrm>
            <a:off x="0" y="5857892"/>
            <a:ext cx="914400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857488" y="3071810"/>
            <a:ext cx="4572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000" b="1" i="1" dirty="0" smtClean="0"/>
              <a:t>Audziet, mieži, griezdamies</a:t>
            </a:r>
          </a:p>
          <a:p>
            <a:r>
              <a:rPr lang="lv-LV" sz="2000" b="1" i="1" dirty="0" smtClean="0"/>
              <a:t> Lielajā tīrumā;</a:t>
            </a:r>
          </a:p>
          <a:p>
            <a:r>
              <a:rPr lang="lv-LV" sz="2000" b="1" i="1" dirty="0" smtClean="0"/>
              <a:t> </a:t>
            </a:r>
            <a:r>
              <a:rPr lang="de-DE" sz="2000" b="1" i="1" dirty="0" smtClean="0"/>
              <a:t>Vec' </a:t>
            </a:r>
            <a:r>
              <a:rPr lang="lv-LV" sz="2000" b="1" i="1" dirty="0" smtClean="0"/>
              <a:t>ir </a:t>
            </a:r>
            <a:r>
              <a:rPr lang="lv-LV" sz="2000" b="1" i="1" dirty="0" smtClean="0"/>
              <a:t>mana māmuliņa,</a:t>
            </a:r>
          </a:p>
          <a:p>
            <a:r>
              <a:rPr lang="lv-LV" sz="2000" b="1" i="1" dirty="0" smtClean="0"/>
              <a:t> Jāņem jauna līgaviņ'.</a:t>
            </a:r>
          </a:p>
          <a:p>
            <a:endParaRPr lang="lv-LV" i="1" dirty="0"/>
          </a:p>
          <a:p>
            <a:r>
              <a:rPr lang="en-GB" i="1" dirty="0" smtClean="0"/>
              <a:t>Grow barley, while spinning</a:t>
            </a:r>
          </a:p>
          <a:p>
            <a:r>
              <a:rPr lang="en-GB" i="1" dirty="0" smtClean="0"/>
              <a:t>In the biggest field;</a:t>
            </a:r>
          </a:p>
          <a:p>
            <a:r>
              <a:rPr lang="en-GB" i="1" dirty="0" smtClean="0"/>
              <a:t>Old is mine mother,</a:t>
            </a:r>
          </a:p>
          <a:p>
            <a:r>
              <a:rPr lang="en-GB" i="1" dirty="0" smtClean="0"/>
              <a:t>Should take young bride.</a:t>
            </a:r>
            <a:endParaRPr lang="en-GB" i="1" dirty="0"/>
          </a:p>
        </p:txBody>
      </p:sp>
      <p:pic>
        <p:nvPicPr>
          <p:cNvPr id="2050" name="Picture 2" descr="C:\Users\user\AppData\Local\Microsoft\Windows\Temporary Internet Files\Content.IE5\TUSL0XMD\MC90043239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857364"/>
            <a:ext cx="266456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9213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400800" cy="175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dirty="0" smtClean="0">
                <a:solidFill>
                  <a:srgbClr val="C00000"/>
                </a:solidFill>
              </a:rPr>
              <a:t>Thanks for watching!</a:t>
            </a:r>
            <a:endParaRPr lang="en-GB" sz="5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</TotalTime>
  <Words>532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Civic</vt:lpstr>
      <vt:lpstr>Latvian folk songs in Zemgale</vt:lpstr>
      <vt:lpstr>Latvian folk songs</vt:lpstr>
      <vt:lpstr>Latvian folk songs</vt:lpstr>
      <vt:lpstr>Themes</vt:lpstr>
      <vt:lpstr>Themes</vt:lpstr>
      <vt:lpstr>Latvian folk songs in Zemgale</vt:lpstr>
      <vt:lpstr>Latvian folk songs in Zemgale</vt:lpstr>
      <vt:lpstr>Latvian folk songs in Zemgale</vt:lpstr>
      <vt:lpstr>Slide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Latvian folk songs in Zemgale</dc:title>
  <dc:creator>user</dc:creator>
  <cp:lastModifiedBy>User</cp:lastModifiedBy>
  <cp:revision>8</cp:revision>
  <dcterms:created xsi:type="dcterms:W3CDTF">2014-03-28T14:50:04Z</dcterms:created>
  <dcterms:modified xsi:type="dcterms:W3CDTF">2014-04-04T17:17:02Z</dcterms:modified>
</cp:coreProperties>
</file>