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8" r:id="rId3"/>
    <p:sldId id="257" r:id="rId4"/>
    <p:sldId id="265" r:id="rId5"/>
    <p:sldId id="258" r:id="rId6"/>
    <p:sldId id="268" r:id="rId7"/>
    <p:sldId id="259" r:id="rId8"/>
    <p:sldId id="260" r:id="rId9"/>
    <p:sldId id="279" r:id="rId10"/>
    <p:sldId id="270" r:id="rId11"/>
    <p:sldId id="262" r:id="rId12"/>
    <p:sldId id="263" r:id="rId13"/>
    <p:sldId id="266" r:id="rId14"/>
    <p:sldId id="267" r:id="rId15"/>
    <p:sldId id="272" r:id="rId16"/>
    <p:sldId id="276" r:id="rId17"/>
    <p:sldId id="277"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60"/>
  </p:normalViewPr>
  <p:slideViewPr>
    <p:cSldViewPr>
      <p:cViewPr>
        <p:scale>
          <a:sx n="100" d="100"/>
          <a:sy n="100" d="100"/>
        </p:scale>
        <p:origin x="-372"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CC08C-842B-460A-BC6F-7171B59E4C4B}" type="datetimeFigureOut">
              <a:rPr lang="ru-RU" smtClean="0"/>
              <a:pPr/>
              <a:t>21.02.2014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304C5-65D7-4444-8C97-8CC46EC1DD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Vidzeme – zaļais</a:t>
            </a:r>
            <a:r>
              <a:rPr lang="lv-LV" baseline="0" dirty="0" smtClean="0"/>
              <a:t> iekrāsotais </a:t>
            </a:r>
            <a:r>
              <a:rPr lang="lv-LV" baseline="0" dirty="0" smtClean="0">
                <a:sym typeface="Wingdings" pitchFamily="2" charset="2"/>
              </a:rPr>
              <a:t></a:t>
            </a:r>
            <a:endParaRPr lang="ru-RU" dirty="0"/>
          </a:p>
        </p:txBody>
      </p:sp>
      <p:sp>
        <p:nvSpPr>
          <p:cNvPr id="4" name="Slide Number Placeholder 3"/>
          <p:cNvSpPr>
            <a:spLocks noGrp="1"/>
          </p:cNvSpPr>
          <p:nvPr>
            <p:ph type="sldNum" sz="quarter" idx="10"/>
          </p:nvPr>
        </p:nvSpPr>
        <p:spPr/>
        <p:txBody>
          <a:bodyPr/>
          <a:lstStyle/>
          <a:p>
            <a:fld id="{461304C5-65D7-4444-8C97-8CC46EC1DDA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7466972-A6FF-4E3E-93D6-1BF1ECE6C9B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466972-A6FF-4E3E-93D6-1BF1ECE6C9B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7466972-A6FF-4E3E-93D6-1BF1ECE6C9B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466972-A6FF-4E3E-93D6-1BF1ECE6C9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3A9C43D-6234-4366-810F-B9C50668FF9F}" type="datetimeFigureOut">
              <a:rPr lang="en-US" smtClean="0"/>
              <a:pPr/>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466972-A6FF-4E3E-93D6-1BF1ECE6C9B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3A9C43D-6234-4366-810F-B9C50668FF9F}" type="datetimeFigureOut">
              <a:rPr lang="en-US" smtClean="0"/>
              <a:pPr/>
              <a:t>2/21/2014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466972-A6FF-4E3E-93D6-1BF1ECE6C9B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zzl\Desktop\vandzenes_rbz_190710.jpg"/>
          <p:cNvPicPr>
            <a:picLocks noChangeAspect="1" noChangeArrowheads="1"/>
          </p:cNvPicPr>
          <p:nvPr/>
        </p:nvPicPr>
        <p:blipFill>
          <a:blip r:embed="rId2" cstate="print"/>
          <a:srcRect/>
          <a:stretch>
            <a:fillRect/>
          </a:stretch>
        </p:blipFill>
        <p:spPr bwMode="auto">
          <a:xfrm>
            <a:off x="0" y="-1"/>
            <a:ext cx="9144000" cy="6512561"/>
          </a:xfrm>
          <a:prstGeom prst="rect">
            <a:avLst/>
          </a:prstGeom>
          <a:noFill/>
        </p:spPr>
      </p:pic>
      <p:sp>
        <p:nvSpPr>
          <p:cNvPr id="2" name="Title 1"/>
          <p:cNvSpPr>
            <a:spLocks noGrp="1"/>
          </p:cNvSpPr>
          <p:nvPr>
            <p:ph type="ctrTitle"/>
          </p:nvPr>
        </p:nvSpPr>
        <p:spPr>
          <a:xfrm>
            <a:off x="971600" y="692696"/>
            <a:ext cx="8784976" cy="1472184"/>
          </a:xfrm>
        </p:spPr>
        <p:txBody>
          <a:bodyPr>
            <a:noAutofit/>
          </a:bodyPr>
          <a:lstStyle/>
          <a:p>
            <a:r>
              <a:rPr lang="lv-LV" sz="6000" dirty="0">
                <a:latin typeface="Arial Black" pitchFamily="34" charset="0"/>
              </a:rPr>
              <a:t>Vidzemes novada tautastērpi</a:t>
            </a:r>
            <a:endParaRPr lang="en-US" sz="6000" dirty="0">
              <a:latin typeface="Arial Black" pitchFamily="34" charset="0"/>
            </a:endParaRPr>
          </a:p>
        </p:txBody>
      </p:sp>
      <p:sp>
        <p:nvSpPr>
          <p:cNvPr id="3" name="Subtitle 2"/>
          <p:cNvSpPr>
            <a:spLocks noGrp="1"/>
          </p:cNvSpPr>
          <p:nvPr>
            <p:ph type="subTitle" idx="1"/>
          </p:nvPr>
        </p:nvSpPr>
        <p:spPr>
          <a:xfrm>
            <a:off x="0" y="6137920"/>
            <a:ext cx="9144000" cy="720080"/>
          </a:xfrm>
        </p:spPr>
        <p:style>
          <a:lnRef idx="2">
            <a:schemeClr val="accent4">
              <a:shade val="50000"/>
            </a:schemeClr>
          </a:lnRef>
          <a:fillRef idx="1">
            <a:schemeClr val="accent4"/>
          </a:fillRef>
          <a:effectRef idx="0">
            <a:schemeClr val="accent4"/>
          </a:effectRef>
          <a:fontRef idx="minor">
            <a:schemeClr val="lt1"/>
          </a:fontRef>
        </p:style>
        <p:txBody>
          <a:bodyPr/>
          <a:lstStyle/>
          <a:p>
            <a:r>
              <a:rPr lang="lv-LV" dirty="0" smtClean="0"/>
              <a:t>Darbu veidoja:  Māris,  Valdis,  Andrejs,  Kristaps,  Toms,  Vladislavs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5241776" cy="6336704"/>
          </a:xfrm>
        </p:spPr>
        <p:txBody>
          <a:bodyPr>
            <a:normAutofit/>
          </a:bodyPr>
          <a:lstStyle/>
          <a:p>
            <a:pPr>
              <a:buNone/>
            </a:pPr>
            <a:r>
              <a:rPr lang="lv-LV" dirty="0" smtClean="0">
                <a:latin typeface="Times New Roman" pitchFamily="18" charset="0"/>
                <a:cs typeface="Times New Roman" pitchFamily="18" charset="0"/>
              </a:rPr>
              <a:t>	Vidzemes </a:t>
            </a:r>
            <a:r>
              <a:rPr lang="lv-LV" dirty="0">
                <a:latin typeface="Times New Roman" pitchFamily="18" charset="0"/>
                <a:cs typeface="Times New Roman" pitchFamily="18" charset="0"/>
              </a:rPr>
              <a:t>vīrieši valkāja kā īsos un pusgaros </a:t>
            </a:r>
            <a:r>
              <a:rPr lang="lv-LV" dirty="0" smtClean="0">
                <a:latin typeface="Times New Roman" pitchFamily="18" charset="0"/>
                <a:cs typeface="Times New Roman" pitchFamily="18" charset="0"/>
              </a:rPr>
              <a:t>svārkus</a:t>
            </a:r>
            <a:r>
              <a:rPr lang="lv-LV" dirty="0">
                <a:latin typeface="Times New Roman" pitchFamily="18" charset="0"/>
                <a:cs typeface="Times New Roman" pitchFamily="18" charset="0"/>
              </a:rPr>
              <a:t>, tā arī garos muduraiņus un </a:t>
            </a:r>
            <a:r>
              <a:rPr lang="de-DE" dirty="0" smtClean="0">
                <a:latin typeface="Times New Roman" pitchFamily="18" charset="0"/>
                <a:cs typeface="Times New Roman" pitchFamily="18" charset="0"/>
              </a:rPr>
              <a:t>krunkaiņus</a:t>
            </a:r>
            <a:r>
              <a:rPr lang="lv-LV" dirty="0" smtClean="0">
                <a:latin typeface="Times New Roman" pitchFamily="18" charset="0"/>
                <a:cs typeface="Times New Roman" pitchFamily="18" charset="0"/>
              </a:rPr>
              <a:t>. </a:t>
            </a:r>
            <a:r>
              <a:rPr lang="lv-LV" dirty="0" smtClean="0">
                <a:latin typeface="Times New Roman" pitchFamily="18" charset="0"/>
                <a:cs typeface="Times New Roman" pitchFamily="18" charset="0"/>
              </a:rPr>
              <a:t>Svārkus </a:t>
            </a:r>
            <a:r>
              <a:rPr lang="lv-LV" dirty="0">
                <a:latin typeface="Times New Roman" pitchFamily="18" charset="0"/>
                <a:cs typeface="Times New Roman" pitchFamily="18" charset="0"/>
              </a:rPr>
              <a:t>šuva no pelēkas vai baltas vadmalas ar citas krāsas vadmalas vai aukliņu rotājumiem. Vidzemē plaši izplatītas bija vilnas, pusvilnas, linu vai pakulu auduma bikses. Tās varēja </a:t>
            </a:r>
            <a:r>
              <a:rPr lang="lv-LV" dirty="0" smtClean="0">
                <a:latin typeface="Times New Roman" pitchFamily="18" charset="0"/>
                <a:cs typeface="Times New Roman" pitchFamily="18" charset="0"/>
              </a:rPr>
              <a:t>būt </a:t>
            </a:r>
            <a:r>
              <a:rPr lang="lv-LV" dirty="0">
                <a:latin typeface="Times New Roman" pitchFamily="18" charset="0"/>
                <a:cs typeface="Times New Roman" pitchFamily="18" charset="0"/>
              </a:rPr>
              <a:t>kā garās, tā arī īsās bikses. </a:t>
            </a:r>
            <a:endParaRPr lang="en-US" dirty="0">
              <a:latin typeface="Times New Roman" pitchFamily="18" charset="0"/>
              <a:cs typeface="Times New Roman" pitchFamily="18" charset="0"/>
            </a:endParaRPr>
          </a:p>
        </p:txBody>
      </p:sp>
      <p:pic>
        <p:nvPicPr>
          <p:cNvPr id="2050" name="Picture 2" descr="C:\Users\user\Desktop\bigshit\tautasteerpi.png"/>
          <p:cNvPicPr>
            <a:picLocks noChangeAspect="1" noChangeArrowheads="1"/>
          </p:cNvPicPr>
          <p:nvPr/>
        </p:nvPicPr>
        <p:blipFill>
          <a:blip r:embed="rId2" cstate="print"/>
          <a:srcRect/>
          <a:stretch>
            <a:fillRect/>
          </a:stretch>
        </p:blipFill>
        <p:spPr bwMode="auto">
          <a:xfrm>
            <a:off x="-972616" y="4534295"/>
            <a:ext cx="2555777" cy="2323705"/>
          </a:xfrm>
          <a:prstGeom prst="rect">
            <a:avLst/>
          </a:prstGeom>
          <a:noFill/>
        </p:spPr>
      </p:pic>
      <p:pic>
        <p:nvPicPr>
          <p:cNvPr id="4" name="Picture 2" descr="C:\Users\user\Desktop\bigshit\vir03.jpg"/>
          <p:cNvPicPr>
            <a:picLocks noChangeAspect="1" noChangeArrowheads="1"/>
          </p:cNvPicPr>
          <p:nvPr/>
        </p:nvPicPr>
        <p:blipFill>
          <a:blip r:embed="rId3" cstate="print"/>
          <a:srcRect/>
          <a:stretch>
            <a:fillRect/>
          </a:stretch>
        </p:blipFill>
        <p:spPr bwMode="auto">
          <a:xfrm>
            <a:off x="5581351" y="4841776"/>
            <a:ext cx="3562649" cy="2016224"/>
          </a:xfrm>
          <a:prstGeom prst="rect">
            <a:avLst/>
          </a:prstGeom>
          <a:noFill/>
        </p:spPr>
      </p:pic>
      <p:pic>
        <p:nvPicPr>
          <p:cNvPr id="4098" name="Picture 2" descr="C:\Users\user\Desktop\bigshit\vir023.png"/>
          <p:cNvPicPr>
            <a:picLocks noChangeAspect="1" noChangeArrowheads="1"/>
          </p:cNvPicPr>
          <p:nvPr/>
        </p:nvPicPr>
        <p:blipFill>
          <a:blip r:embed="rId4" cstate="print"/>
          <a:srcRect/>
          <a:stretch>
            <a:fillRect/>
          </a:stretch>
        </p:blipFill>
        <p:spPr bwMode="auto">
          <a:xfrm>
            <a:off x="6372200" y="1556792"/>
            <a:ext cx="2577678" cy="28083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8229600" cy="4525963"/>
          </a:xfrm>
        </p:spPr>
        <p:txBody>
          <a:bodyPr/>
          <a:lstStyle/>
          <a:p>
            <a:r>
              <a:rPr lang="lv-LV" dirty="0" smtClean="0">
                <a:latin typeface="Times New Roman" pitchFamily="18" charset="0"/>
                <a:cs typeface="Times New Roman" pitchFamily="18" charset="0"/>
              </a:rPr>
              <a:t>Tradicionāla </a:t>
            </a:r>
            <a:r>
              <a:rPr lang="lv-LV" dirty="0">
                <a:latin typeface="Times New Roman" pitchFamily="18" charset="0"/>
                <a:cs typeface="Times New Roman" pitchFamily="18" charset="0"/>
              </a:rPr>
              <a:t>vīriešu apģērba sastāvdaļa bija arī veste. Virs goda svārkiem tika sietas svītrainas vai ziedainas jostas. Izplatītākie apavi gan sievietēm, gan vīriešiem bija pastalas. </a:t>
            </a:r>
            <a:endParaRPr lang="en-US" dirty="0">
              <a:latin typeface="Times New Roman" pitchFamily="18" charset="0"/>
              <a:cs typeface="Times New Roman" pitchFamily="18" charset="0"/>
            </a:endParaRPr>
          </a:p>
        </p:txBody>
      </p:sp>
      <p:pic>
        <p:nvPicPr>
          <p:cNvPr id="1026" name="Picture 2" descr="C:\Users\Dazzl\Desktop\pastalas3.png"/>
          <p:cNvPicPr>
            <a:picLocks noChangeAspect="1" noChangeArrowheads="1"/>
          </p:cNvPicPr>
          <p:nvPr/>
        </p:nvPicPr>
        <p:blipFill>
          <a:blip r:embed="rId2" cstate="print"/>
          <a:srcRect/>
          <a:stretch>
            <a:fillRect/>
          </a:stretch>
        </p:blipFill>
        <p:spPr bwMode="auto">
          <a:xfrm>
            <a:off x="3131840" y="2708920"/>
            <a:ext cx="5904656" cy="4003358"/>
          </a:xfrm>
          <a:prstGeom prst="rect">
            <a:avLst/>
          </a:prstGeom>
          <a:noFill/>
        </p:spPr>
      </p:pic>
      <p:pic>
        <p:nvPicPr>
          <p:cNvPr id="2" name="Picture 2" descr="C:\Users\user\Desktop\bigshit\vidzemes%20viriesha%20terps.jpg"/>
          <p:cNvPicPr>
            <a:picLocks noChangeAspect="1" noChangeArrowheads="1"/>
          </p:cNvPicPr>
          <p:nvPr/>
        </p:nvPicPr>
        <p:blipFill>
          <a:blip r:embed="rId3" cstate="print"/>
          <a:srcRect/>
          <a:stretch>
            <a:fillRect/>
          </a:stretch>
        </p:blipFill>
        <p:spPr bwMode="auto">
          <a:xfrm>
            <a:off x="0" y="2481058"/>
            <a:ext cx="2915816" cy="43769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8640"/>
            <a:ext cx="4680520" cy="4968552"/>
          </a:xfrm>
        </p:spPr>
        <p:txBody>
          <a:bodyPr>
            <a:normAutofit lnSpcReduction="10000"/>
          </a:bodyPr>
          <a:lstStyle/>
          <a:p>
            <a:r>
              <a:rPr lang="lv-LV" dirty="0">
                <a:latin typeface="Times New Roman" pitchFamily="18" charset="0"/>
                <a:cs typeface="Times New Roman" pitchFamily="18" charset="0"/>
              </a:rPr>
              <a:t>Zeķes adīja baltas, vai krāsainiem rakstiem un/vai strīpām. Kā sievietes, tā arī vīrieši garās zeķes apsēja zem ceļa ar krāsainām prievītēm. Sievietes valkāja arī caurumotā rakstā adītas baltas linu vai kokvilnas diegu zeķes.</a:t>
            </a:r>
            <a:endParaRPr lang="en-US" dirty="0">
              <a:latin typeface="Times New Roman" pitchFamily="18" charset="0"/>
              <a:cs typeface="Times New Roman" pitchFamily="18" charset="0"/>
            </a:endParaRPr>
          </a:p>
        </p:txBody>
      </p:sp>
      <p:pic>
        <p:nvPicPr>
          <p:cNvPr id="5" name="Content Placeholder 3" descr="terps_3.jpg"/>
          <p:cNvPicPr>
            <a:picLocks noChangeAspect="1"/>
          </p:cNvPicPr>
          <p:nvPr/>
        </p:nvPicPr>
        <p:blipFill>
          <a:blip r:embed="rId2" cstate="print"/>
          <a:stretch>
            <a:fillRect/>
          </a:stretch>
        </p:blipFill>
        <p:spPr>
          <a:xfrm>
            <a:off x="5436096" y="692696"/>
            <a:ext cx="3506378" cy="52558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20688"/>
            <a:ext cx="7498080" cy="4800600"/>
          </a:xfrm>
        </p:spPr>
        <p:txBody>
          <a:bodyPr/>
          <a:lstStyle/>
          <a:p>
            <a:r>
              <a:rPr lang="lv-LV" dirty="0" smtClean="0">
                <a:latin typeface="Times New Roman" pitchFamily="18" charset="0"/>
                <a:cs typeface="Times New Roman" pitchFamily="18" charset="0"/>
              </a:rPr>
              <a:t>Jo vairāk uz Rietumiem, jo redzamāka Vidzemes lielāko pilsētu (Rīgas, Cēsu, Valmieras) ietekme. Rīgas iedzīvotāju ģērbšanās kultūra atstāja ietekmi uz latviešu tradicionālā tautas tērpa attīstību Rietumvidzemē.</a:t>
            </a:r>
            <a:endParaRPr lang="en-US" dirty="0">
              <a:latin typeface="Times New Roman" pitchFamily="18" charset="0"/>
              <a:cs typeface="Times New Roman" pitchFamily="18" charset="0"/>
            </a:endParaRPr>
          </a:p>
        </p:txBody>
      </p:sp>
      <p:pic>
        <p:nvPicPr>
          <p:cNvPr id="4" name="Content Placeholder 3" descr="Tautas_tērpi_IX_Dziesmu_svētkos_Krustpils_1938.jpg"/>
          <p:cNvPicPr>
            <a:picLocks noChangeAspect="1"/>
          </p:cNvPicPr>
          <p:nvPr/>
        </p:nvPicPr>
        <p:blipFill>
          <a:blip r:embed="rId2" cstate="print"/>
          <a:stretch>
            <a:fillRect/>
          </a:stretch>
        </p:blipFill>
        <p:spPr>
          <a:xfrm>
            <a:off x="5076056" y="3933056"/>
            <a:ext cx="3805620" cy="2448282"/>
          </a:xfrm>
          <a:prstGeom prst="rect">
            <a:avLst/>
          </a:prstGeom>
        </p:spPr>
      </p:pic>
      <p:pic>
        <p:nvPicPr>
          <p:cNvPr id="5" name="Content Placeholder 3" descr="imgres.jpg"/>
          <p:cNvPicPr>
            <a:picLocks noChangeAspect="1"/>
          </p:cNvPicPr>
          <p:nvPr/>
        </p:nvPicPr>
        <p:blipFill>
          <a:blip r:embed="rId3" cstate="print"/>
          <a:stretch>
            <a:fillRect/>
          </a:stretch>
        </p:blipFill>
        <p:spPr>
          <a:xfrm>
            <a:off x="1403648" y="3933056"/>
            <a:ext cx="3534937" cy="24482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6632"/>
            <a:ext cx="4536504" cy="6741368"/>
          </a:xfrm>
        </p:spPr>
        <p:txBody>
          <a:bodyPr>
            <a:normAutofit fontScale="92500" lnSpcReduction="10000"/>
          </a:bodyPr>
          <a:lstStyle/>
          <a:p>
            <a:r>
              <a:rPr lang="lv-LV" dirty="0">
                <a:latin typeface="Times New Roman" pitchFamily="18" charset="0"/>
                <a:cs typeface="Times New Roman" pitchFamily="18" charset="0"/>
              </a:rPr>
              <a:t>Vidzemē 19. </a:t>
            </a:r>
            <a:r>
              <a:rPr lang="lv-LV" dirty="0" smtClean="0">
                <a:latin typeface="Times New Roman" pitchFamily="18" charset="0"/>
                <a:cs typeface="Times New Roman" pitchFamily="18" charset="0"/>
              </a:rPr>
              <a:t>gadsimtā </a:t>
            </a:r>
            <a:r>
              <a:rPr lang="lv-LV" dirty="0">
                <a:latin typeface="Times New Roman" pitchFamily="18" charset="0"/>
                <a:cs typeface="Times New Roman" pitchFamily="18" charset="0"/>
              </a:rPr>
              <a:t>auda krāšņus </a:t>
            </a:r>
            <a:r>
              <a:rPr lang="lv-LV" dirty="0" smtClean="0">
                <a:latin typeface="Times New Roman" pitchFamily="18" charset="0"/>
                <a:cs typeface="Times New Roman" pitchFamily="18" charset="0"/>
              </a:rPr>
              <a:t>strīpainus, rūtainus, </a:t>
            </a:r>
            <a:r>
              <a:rPr lang="lv-LV" dirty="0">
                <a:latin typeface="Times New Roman" pitchFamily="18" charset="0"/>
                <a:cs typeface="Times New Roman" pitchFamily="18" charset="0"/>
              </a:rPr>
              <a:t>šķērsvītrainus, </a:t>
            </a:r>
            <a:r>
              <a:rPr lang="de-DE" dirty="0" smtClean="0">
                <a:latin typeface="Times New Roman" pitchFamily="18" charset="0"/>
                <a:cs typeface="Times New Roman" pitchFamily="18" charset="0"/>
              </a:rPr>
              <a:t>sīkrakstainus</a:t>
            </a:r>
            <a:r>
              <a:rPr lang="lv-LV" dirty="0" smtClean="0">
                <a:latin typeface="Times New Roman" pitchFamily="18" charset="0"/>
                <a:cs typeface="Times New Roman" pitchFamily="18" charset="0"/>
              </a:rPr>
              <a:t> </a:t>
            </a:r>
            <a:r>
              <a:rPr lang="lv-LV" dirty="0" smtClean="0">
                <a:latin typeface="Times New Roman" pitchFamily="18" charset="0"/>
                <a:cs typeface="Times New Roman" pitchFamily="18" charset="0"/>
              </a:rPr>
              <a:t>brunčus </a:t>
            </a:r>
            <a:r>
              <a:rPr lang="lv-LV" dirty="0">
                <a:latin typeface="Times New Roman" pitchFamily="18" charset="0"/>
                <a:cs typeface="Times New Roman" pitchFamily="18" charset="0"/>
              </a:rPr>
              <a:t>un citus audumus</a:t>
            </a:r>
            <a:r>
              <a:rPr lang="lv-LV" dirty="0" smtClean="0">
                <a:latin typeface="Times New Roman" pitchFamily="18" charset="0"/>
                <a:cs typeface="Times New Roman" pitchFamily="18" charset="0"/>
              </a:rPr>
              <a:t>. Vidzemes </a:t>
            </a:r>
            <a:r>
              <a:rPr lang="lv-LV" dirty="0">
                <a:latin typeface="Times New Roman" pitchFamily="18" charset="0"/>
                <a:cs typeface="Times New Roman" pitchFamily="18" charset="0"/>
              </a:rPr>
              <a:t>skroderi, iegūstot laikmetīgas profesionālas iemaņas, ātri iemācijās pagriezt un pašūt sarežģīta piegriezuma torņcepures, kas pārsietas ar zīda lakatiem, bet </a:t>
            </a:r>
            <a:r>
              <a:rPr lang="lv-LV" dirty="0" smtClean="0">
                <a:latin typeface="Times New Roman" pitchFamily="18" charset="0"/>
                <a:cs typeface="Times New Roman" pitchFamily="18" charset="0"/>
              </a:rPr>
              <a:t>zīļu </a:t>
            </a:r>
            <a:r>
              <a:rPr lang="lv-LV" dirty="0">
                <a:latin typeface="Times New Roman" pitchFamily="18" charset="0"/>
                <a:cs typeface="Times New Roman" pitchFamily="18" charset="0"/>
              </a:rPr>
              <a:t>vainagu vietā nāca matauklas un sienamie vainadziņi. </a:t>
            </a:r>
            <a:endParaRPr lang="en-US" dirty="0">
              <a:latin typeface="Times New Roman" pitchFamily="18" charset="0"/>
              <a:cs typeface="Times New Roman" pitchFamily="18" charset="0"/>
            </a:endParaRPr>
          </a:p>
          <a:p>
            <a:endParaRPr lang="en-US" dirty="0"/>
          </a:p>
        </p:txBody>
      </p:sp>
      <p:pic>
        <p:nvPicPr>
          <p:cNvPr id="4" name="Content Placeholder 3" descr="bunci_4.jpg"/>
          <p:cNvPicPr>
            <a:picLocks noChangeAspect="1"/>
          </p:cNvPicPr>
          <p:nvPr/>
        </p:nvPicPr>
        <p:blipFill>
          <a:blip r:embed="rId2" cstate="print"/>
          <a:stretch>
            <a:fillRect/>
          </a:stretch>
        </p:blipFill>
        <p:spPr>
          <a:xfrm>
            <a:off x="5292080" y="3645024"/>
            <a:ext cx="3264363" cy="2448272"/>
          </a:xfrm>
          <a:prstGeom prst="rect">
            <a:avLst/>
          </a:prstGeom>
        </p:spPr>
      </p:pic>
      <p:pic>
        <p:nvPicPr>
          <p:cNvPr id="5" name="Content Placeholder 3" descr="bunci_70.jpg"/>
          <p:cNvPicPr>
            <a:picLocks noChangeAspect="1"/>
          </p:cNvPicPr>
          <p:nvPr/>
        </p:nvPicPr>
        <p:blipFill>
          <a:blip r:embed="rId3" cstate="print"/>
          <a:stretch>
            <a:fillRect/>
          </a:stretch>
        </p:blipFill>
        <p:spPr>
          <a:xfrm>
            <a:off x="5004048" y="188640"/>
            <a:ext cx="3936437" cy="29523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92696"/>
            <a:ext cx="7498080" cy="3456384"/>
          </a:xfrm>
        </p:spPr>
        <p:txBody>
          <a:bodyPr>
            <a:normAutofit lnSpcReduction="10000"/>
          </a:bodyPr>
          <a:lstStyle/>
          <a:p>
            <a:r>
              <a:rPr lang="de-DE" dirty="0" smtClean="0">
                <a:latin typeface="Times New Roman" pitchFamily="18" charset="0"/>
                <a:cs typeface="Times New Roman" pitchFamily="18" charset="0"/>
              </a:rPr>
              <a:t>Burbuļsaktas</a:t>
            </a:r>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un pakaru saktas ar piekariņiem un sarkaniem stikla akmentiņiem, ar kurām tika saspraustas baltās goda villaines. Krekla </a:t>
            </a:r>
            <a:r>
              <a:rPr lang="lv-LV" dirty="0" smtClean="0">
                <a:latin typeface="Times New Roman" pitchFamily="18" charset="0"/>
                <a:cs typeface="Times New Roman" pitchFamily="18" charset="0"/>
              </a:rPr>
              <a:t>priekšas </a:t>
            </a:r>
            <a:r>
              <a:rPr lang="lv-LV" dirty="0">
                <a:latin typeface="Times New Roman" pitchFamily="18" charset="0"/>
                <a:cs typeface="Times New Roman" pitchFamily="18" charset="0"/>
              </a:rPr>
              <a:t>šķēlumu aizsprauda ar vairākām sarindotām gludām vai reljefām riņķa saktiņām.</a:t>
            </a:r>
            <a:endParaRPr lang="en-US" dirty="0">
              <a:latin typeface="Times New Roman" pitchFamily="18" charset="0"/>
              <a:cs typeface="Times New Roman" pitchFamily="18" charset="0"/>
            </a:endParaRPr>
          </a:p>
          <a:p>
            <a:endParaRPr lang="en-US" dirty="0"/>
          </a:p>
        </p:txBody>
      </p:sp>
      <p:pic>
        <p:nvPicPr>
          <p:cNvPr id="4" name="Content Placeholder 3" descr="IMG_9098.jpg"/>
          <p:cNvPicPr>
            <a:picLocks noChangeAspect="1"/>
          </p:cNvPicPr>
          <p:nvPr/>
        </p:nvPicPr>
        <p:blipFill>
          <a:blip r:embed="rId2" cstate="print"/>
          <a:stretch>
            <a:fillRect/>
          </a:stretch>
        </p:blipFill>
        <p:spPr>
          <a:xfrm>
            <a:off x="4211960" y="4077072"/>
            <a:ext cx="3235764" cy="2160240"/>
          </a:xfrm>
          <a:prstGeom prst="rect">
            <a:avLst/>
          </a:prstGeom>
        </p:spPr>
      </p:pic>
      <p:pic>
        <p:nvPicPr>
          <p:cNvPr id="6146" name="Picture 2" descr="C:\Users\user\Desktop\bigshit\r02.gif"/>
          <p:cNvPicPr>
            <a:picLocks noChangeAspect="1" noChangeArrowheads="1"/>
          </p:cNvPicPr>
          <p:nvPr/>
        </p:nvPicPr>
        <p:blipFill>
          <a:blip r:embed="rId3" cstate="print"/>
          <a:srcRect/>
          <a:stretch>
            <a:fillRect/>
          </a:stretch>
        </p:blipFill>
        <p:spPr bwMode="auto">
          <a:xfrm>
            <a:off x="1907704" y="4005064"/>
            <a:ext cx="1512168" cy="233125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bigshit\IMG_9178.jpg"/>
          <p:cNvPicPr>
            <a:picLocks noChangeAspect="1" noChangeArrowheads="1"/>
          </p:cNvPicPr>
          <p:nvPr/>
        </p:nvPicPr>
        <p:blipFill>
          <a:blip r:embed="rId2" cstate="print"/>
          <a:srcRect/>
          <a:stretch>
            <a:fillRect/>
          </a:stretch>
        </p:blipFill>
        <p:spPr bwMode="auto">
          <a:xfrm>
            <a:off x="1619672" y="836712"/>
            <a:ext cx="6768752" cy="451891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098.jpg"/>
          <p:cNvPicPr>
            <a:picLocks noChangeAspect="1"/>
          </p:cNvPicPr>
          <p:nvPr/>
        </p:nvPicPr>
        <p:blipFill>
          <a:blip r:embed="rId2" cstate="print"/>
          <a:stretch>
            <a:fillRect/>
          </a:stretch>
        </p:blipFill>
        <p:spPr>
          <a:xfrm>
            <a:off x="1547664" y="332656"/>
            <a:ext cx="6768752" cy="45189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68760"/>
            <a:ext cx="7498080" cy="1143000"/>
          </a:xfrm>
        </p:spPr>
        <p:txBody>
          <a:bodyPr>
            <a:noAutofit/>
          </a:bodyPr>
          <a:lstStyle/>
          <a:p>
            <a:r>
              <a:rPr lang="lv-LV" sz="8800" dirty="0" smtClean="0"/>
              <a:t>PALDIES PAR UZMANĪBU!</a:t>
            </a:r>
            <a:endParaRPr lang="en-US"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normAutofit/>
          </a:bodyPr>
          <a:lstStyle/>
          <a:p>
            <a:r>
              <a:rPr lang="lv-LV" dirty="0" smtClean="0">
                <a:solidFill>
                  <a:schemeClr val="accent2">
                    <a:lumMod val="60000"/>
                    <a:lumOff val="40000"/>
                  </a:schemeClr>
                </a:solidFill>
                <a:latin typeface="Times New Roman" pitchFamily="18" charset="0"/>
                <a:cs typeface="Times New Roman" pitchFamily="18" charset="0"/>
              </a:rPr>
              <a:t>Vidzemes atrašanās vieta</a:t>
            </a:r>
            <a:endParaRPr lang="ru-RU"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ru-RU"/>
          </a:p>
        </p:txBody>
      </p:sp>
      <p:pic>
        <p:nvPicPr>
          <p:cNvPr id="4" name="Picture 2" descr="C:\Users\Dazzl\Desktop\vidzeme.jpg"/>
          <p:cNvPicPr>
            <a:picLocks noChangeAspect="1" noChangeArrowheads="1"/>
          </p:cNvPicPr>
          <p:nvPr/>
        </p:nvPicPr>
        <p:blipFill>
          <a:blip r:embed="rId3" cstate="print"/>
          <a:srcRect/>
          <a:stretch>
            <a:fillRect/>
          </a:stretch>
        </p:blipFill>
        <p:spPr bwMode="auto">
          <a:xfrm>
            <a:off x="-20422" y="1196752"/>
            <a:ext cx="9164422" cy="56612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Iedalījums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59632" y="1556792"/>
            <a:ext cx="7498080" cy="4800600"/>
          </a:xfrm>
        </p:spPr>
        <p:txBody>
          <a:bodyPr/>
          <a:lstStyle/>
          <a:p>
            <a:r>
              <a:rPr lang="lv-LV" dirty="0">
                <a:latin typeface="Times New Roman" pitchFamily="18" charset="0"/>
                <a:cs typeface="Times New Roman" pitchFamily="18" charset="0"/>
              </a:rPr>
              <a:t>Vidzemi nosacīti varētu sadalīt – Piebalgas, Lielvārdes, Krustpils, Rietumvidzemes, Ziemeļvidzemes un Austrumvidzemes novados. Šī </a:t>
            </a:r>
            <a:r>
              <a:rPr lang="lv-LV" dirty="0" smtClean="0">
                <a:latin typeface="Times New Roman" pitchFamily="18" charset="0"/>
                <a:cs typeface="Times New Roman" pitchFamily="18" charset="0"/>
              </a:rPr>
              <a:t>etnogrāfiskā </a:t>
            </a:r>
            <a:r>
              <a:rPr lang="lv-LV" dirty="0">
                <a:latin typeface="Times New Roman" pitchFamily="18" charset="0"/>
                <a:cs typeface="Times New Roman" pitchFamily="18" charset="0"/>
              </a:rPr>
              <a:t>novada tautastērpi pamatā </a:t>
            </a:r>
            <a:r>
              <a:rPr lang="lv-LV" dirty="0" smtClean="0">
                <a:latin typeface="Times New Roman" pitchFamily="18" charset="0"/>
                <a:cs typeface="Times New Roman" pitchFamily="18" charset="0"/>
              </a:rPr>
              <a:t>veidojušies uz </a:t>
            </a:r>
            <a:r>
              <a:rPr lang="lv-LV" dirty="0">
                <a:latin typeface="Times New Roman" pitchFamily="18" charset="0"/>
                <a:cs typeface="Times New Roman" pitchFamily="18" charset="0"/>
              </a:rPr>
              <a:t>seno latgaļu un lībiešu kultūras tradīciju pamatiem.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
            </a:r>
            <a:br>
              <a:rPr lang="lv-LV" dirty="0" smtClean="0"/>
            </a:br>
            <a:endParaRPr lang="en-US" dirty="0"/>
          </a:p>
        </p:txBody>
      </p:sp>
      <p:sp>
        <p:nvSpPr>
          <p:cNvPr id="3" name="Content Placeholder 2"/>
          <p:cNvSpPr>
            <a:spLocks noGrp="1"/>
          </p:cNvSpPr>
          <p:nvPr>
            <p:ph idx="1"/>
          </p:nvPr>
        </p:nvSpPr>
        <p:spPr>
          <a:xfrm>
            <a:off x="1043608" y="116632"/>
            <a:ext cx="7498080" cy="4800600"/>
          </a:xfrm>
        </p:spPr>
        <p:txBody>
          <a:bodyPr>
            <a:normAutofit/>
          </a:bodyPr>
          <a:lstStyle/>
          <a:p>
            <a:pPr>
              <a:buNone/>
            </a:pPr>
            <a:r>
              <a:rPr lang="lv-LV" dirty="0" smtClean="0">
                <a:latin typeface="Times New Roman" pitchFamily="18" charset="0"/>
                <a:cs typeface="Times New Roman" pitchFamily="18" charset="0"/>
              </a:rPr>
              <a:t>	Vidzeme </a:t>
            </a:r>
            <a:r>
              <a:rPr lang="lv-LV" dirty="0">
                <a:latin typeface="Times New Roman" pitchFamily="18" charset="0"/>
                <a:cs typeface="Times New Roman" pitchFamily="18" charset="0"/>
              </a:rPr>
              <a:t>allaž ir bijusi jaunu ideju un domu aktīva apguvēja un nesēja dzīvē. Senākās Vidzemes tērpu darināšanas un rotāšanas tradīcijas ilgāk uzglabājas Austrumvidzemē, kur sastopamas 19.gs. sākumā izšūtas villaines, grezni izšūtas apaļās sievu cepures, zīļu vainagi un krāsaini kreklu izšuvumi. </a:t>
            </a:r>
            <a:endParaRPr lang="en-US" dirty="0">
              <a:latin typeface="Times New Roman" pitchFamily="18" charset="0"/>
              <a:cs typeface="Times New Roman" pitchFamily="18" charset="0"/>
            </a:endParaRPr>
          </a:p>
          <a:p>
            <a:endParaRPr lang="en-US" dirty="0"/>
          </a:p>
        </p:txBody>
      </p:sp>
      <p:pic>
        <p:nvPicPr>
          <p:cNvPr id="1026" name="Picture 2" descr="C:\Users\user\Desktop\bigshit\ltt08.jpg"/>
          <p:cNvPicPr>
            <a:picLocks noChangeAspect="1" noChangeArrowheads="1"/>
          </p:cNvPicPr>
          <p:nvPr/>
        </p:nvPicPr>
        <p:blipFill>
          <a:blip r:embed="rId2" cstate="print"/>
          <a:srcRect/>
          <a:stretch>
            <a:fillRect/>
          </a:stretch>
        </p:blipFill>
        <p:spPr bwMode="auto">
          <a:xfrm>
            <a:off x="1187624" y="4077072"/>
            <a:ext cx="5328592" cy="2619092"/>
          </a:xfrm>
          <a:prstGeom prst="rect">
            <a:avLst/>
          </a:prstGeom>
          <a:noFill/>
        </p:spPr>
      </p:pic>
      <p:pic>
        <p:nvPicPr>
          <p:cNvPr id="1027" name="Picture 3" descr="C:\Users\user\Desktop\bigshit\normalized__MG_6020_IVFoto_.jpg"/>
          <p:cNvPicPr>
            <a:picLocks noChangeAspect="1" noChangeArrowheads="1"/>
          </p:cNvPicPr>
          <p:nvPr/>
        </p:nvPicPr>
        <p:blipFill>
          <a:blip r:embed="rId3" cstate="print"/>
          <a:srcRect/>
          <a:stretch>
            <a:fillRect/>
          </a:stretch>
        </p:blipFill>
        <p:spPr bwMode="auto">
          <a:xfrm>
            <a:off x="6804248" y="3550121"/>
            <a:ext cx="2205252" cy="33078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76672"/>
            <a:ext cx="4449688" cy="5616624"/>
          </a:xfrm>
        </p:spPr>
        <p:txBody>
          <a:bodyPr>
            <a:normAutofit/>
          </a:bodyPr>
          <a:lstStyle/>
          <a:p>
            <a:r>
              <a:rPr lang="lv-LV" dirty="0" smtClean="0">
                <a:latin typeface="Times New Roman" pitchFamily="18" charset="0"/>
                <a:cs typeface="Times New Roman" pitchFamily="18" charset="0"/>
              </a:rPr>
              <a:t>Vidzemes lielākajā daļā nēsāja </a:t>
            </a:r>
            <a:r>
              <a:rPr lang="lv-LV" dirty="0">
                <a:latin typeface="Times New Roman" pitchFamily="18" charset="0"/>
                <a:cs typeface="Times New Roman" pitchFamily="18" charset="0"/>
              </a:rPr>
              <a:t>tunikveidu kreklus ar balto darbu </a:t>
            </a:r>
            <a:r>
              <a:rPr lang="lv-LV" dirty="0" smtClean="0">
                <a:latin typeface="Times New Roman" pitchFamily="18" charset="0"/>
                <a:cs typeface="Times New Roman" pitchFamily="18" charset="0"/>
              </a:rPr>
              <a:t>tehnikā izšūtu </a:t>
            </a:r>
            <a:r>
              <a:rPr lang="lv-LV" dirty="0">
                <a:latin typeface="Times New Roman" pitchFamily="18" charset="0"/>
                <a:cs typeface="Times New Roman" pitchFamily="18" charset="0"/>
              </a:rPr>
              <a:t>rotājumu. Ļoti bagātīgi un koši </a:t>
            </a:r>
            <a:r>
              <a:rPr lang="lv-LV" dirty="0" smtClean="0">
                <a:latin typeface="Times New Roman" pitchFamily="18" charset="0"/>
                <a:cs typeface="Times New Roman" pitchFamily="18" charset="0"/>
              </a:rPr>
              <a:t>(gan </a:t>
            </a:r>
            <a:r>
              <a:rPr lang="lv-LV" dirty="0">
                <a:latin typeface="Times New Roman" pitchFamily="18" charset="0"/>
                <a:cs typeface="Times New Roman" pitchFamily="18" charset="0"/>
              </a:rPr>
              <a:t>svītroti, gan rūtoti, gan </a:t>
            </a:r>
            <a:r>
              <a:rPr lang="lv-LV" dirty="0" smtClean="0">
                <a:latin typeface="Times New Roman" pitchFamily="18" charset="0"/>
                <a:cs typeface="Times New Roman" pitchFamily="18" charset="0"/>
              </a:rPr>
              <a:t>rakstaini) </a:t>
            </a:r>
            <a:r>
              <a:rPr lang="lv-LV" dirty="0">
                <a:latin typeface="Times New Roman" pitchFamily="18" charset="0"/>
                <a:cs typeface="Times New Roman" pitchFamily="18" charset="0"/>
              </a:rPr>
              <a:t>bija Vidzemes sieviešu brunči. </a:t>
            </a:r>
            <a:endParaRPr lang="en-US" dirty="0">
              <a:latin typeface="Times New Roman" pitchFamily="18" charset="0"/>
              <a:cs typeface="Times New Roman" pitchFamily="18" charset="0"/>
            </a:endParaRPr>
          </a:p>
        </p:txBody>
      </p:sp>
      <p:pic>
        <p:nvPicPr>
          <p:cNvPr id="3074" name="Picture 2" descr="C:\Users\user\Desktop\bigshit\rtt1a.png"/>
          <p:cNvPicPr>
            <a:picLocks noChangeAspect="1" noChangeArrowheads="1"/>
          </p:cNvPicPr>
          <p:nvPr/>
        </p:nvPicPr>
        <p:blipFill>
          <a:blip r:embed="rId2" cstate="print"/>
          <a:srcRect/>
          <a:stretch>
            <a:fillRect/>
          </a:stretch>
        </p:blipFill>
        <p:spPr bwMode="auto">
          <a:xfrm>
            <a:off x="6300192" y="4437112"/>
            <a:ext cx="2276872" cy="2276872"/>
          </a:xfrm>
          <a:prstGeom prst="rect">
            <a:avLst/>
          </a:prstGeom>
          <a:noFill/>
        </p:spPr>
      </p:pic>
      <p:pic>
        <p:nvPicPr>
          <p:cNvPr id="3075" name="Picture 3" descr="C:\Users\user\Desktop\bigshit\IMG_8801_JPG_opt276x414o0,0s276x414.jpg"/>
          <p:cNvPicPr>
            <a:picLocks noChangeAspect="1" noChangeArrowheads="1"/>
          </p:cNvPicPr>
          <p:nvPr/>
        </p:nvPicPr>
        <p:blipFill>
          <a:blip r:embed="rId3" cstate="print"/>
          <a:srcRect/>
          <a:stretch>
            <a:fillRect/>
          </a:stretch>
        </p:blipFill>
        <p:spPr bwMode="auto">
          <a:xfrm>
            <a:off x="6156176" y="404664"/>
            <a:ext cx="2628900" cy="3943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unci_strencu1.jpg"/>
          <p:cNvPicPr>
            <a:picLocks noChangeAspect="1"/>
          </p:cNvPicPr>
          <p:nvPr/>
        </p:nvPicPr>
        <p:blipFill>
          <a:blip r:embed="rId2" cstate="print"/>
          <a:stretch>
            <a:fillRect/>
          </a:stretch>
        </p:blipFill>
        <p:spPr>
          <a:xfrm>
            <a:off x="4283968" y="260648"/>
            <a:ext cx="4248472" cy="5664629"/>
          </a:xfrm>
          <a:prstGeom prst="rect">
            <a:avLst/>
          </a:prstGeom>
        </p:spPr>
      </p:pic>
      <p:pic>
        <p:nvPicPr>
          <p:cNvPr id="5" name="Content Placeholder 3" descr="bunci_30.jpg"/>
          <p:cNvPicPr>
            <a:picLocks noChangeAspect="1"/>
          </p:cNvPicPr>
          <p:nvPr/>
        </p:nvPicPr>
        <p:blipFill>
          <a:blip r:embed="rId3" cstate="print"/>
          <a:stretch>
            <a:fillRect/>
          </a:stretch>
        </p:blipFill>
        <p:spPr>
          <a:xfrm>
            <a:off x="1115616" y="332656"/>
            <a:ext cx="2952328" cy="56056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6632"/>
            <a:ext cx="4680520" cy="6597352"/>
          </a:xfrm>
        </p:spPr>
        <p:txBody>
          <a:bodyPr>
            <a:normAutofit lnSpcReduction="10000"/>
          </a:bodyPr>
          <a:lstStyle/>
          <a:p>
            <a:pPr>
              <a:buNone/>
            </a:pPr>
            <a:r>
              <a:rPr lang="lv-LV" dirty="0" smtClean="0">
                <a:latin typeface="Times New Roman" pitchFamily="18" charset="0"/>
                <a:cs typeface="Times New Roman" pitchFamily="18" charset="0"/>
              </a:rPr>
              <a:t>	Baltās </a:t>
            </a:r>
            <a:r>
              <a:rPr lang="lv-LV" dirty="0">
                <a:latin typeface="Times New Roman" pitchFamily="18" charset="0"/>
                <a:cs typeface="Times New Roman" pitchFamily="18" charset="0"/>
              </a:rPr>
              <a:t>goda villaines </a:t>
            </a:r>
            <a:r>
              <a:rPr lang="lv-LV" dirty="0" smtClean="0">
                <a:latin typeface="Times New Roman" pitchFamily="18" charset="0"/>
                <a:cs typeface="Times New Roman" pitchFamily="18" charset="0"/>
              </a:rPr>
              <a:t>tika austas </a:t>
            </a:r>
            <a:r>
              <a:rPr lang="lv-LV" dirty="0">
                <a:latin typeface="Times New Roman" pitchFamily="18" charset="0"/>
                <a:cs typeface="Times New Roman" pitchFamily="18" charset="0"/>
              </a:rPr>
              <a:t>šauras un garas. Grezni izšūtās Krustpils un Austrumvidzemes villaines </a:t>
            </a:r>
            <a:r>
              <a:rPr lang="lv-LV" dirty="0" smtClean="0">
                <a:latin typeface="Times New Roman" pitchFamily="18" charset="0"/>
                <a:cs typeface="Times New Roman" pitchFamily="18" charset="0"/>
              </a:rPr>
              <a:t>ir </a:t>
            </a:r>
            <a:r>
              <a:rPr lang="lv-LV" dirty="0">
                <a:latin typeface="Times New Roman" pitchFamily="18" charset="0"/>
                <a:cs typeface="Times New Roman" pitchFamily="18" charset="0"/>
              </a:rPr>
              <a:t>uzskatāmas par vienu no mākslinieciski augstvērtīgākajiem latviešu tautas mākslas darinājumiem. Ikdienā nēsāja brūnas, zilas vai gabaliem sašūtas kvadrātveida villaines ar bārkstīm. </a:t>
            </a:r>
            <a:endParaRPr lang="en-US" dirty="0"/>
          </a:p>
        </p:txBody>
      </p:sp>
      <p:pic>
        <p:nvPicPr>
          <p:cNvPr id="2050" name="Picture 2" descr="C:\Users\user\Desktop\bigshit\augszeme_7.jpg"/>
          <p:cNvPicPr>
            <a:picLocks noChangeAspect="1" noChangeArrowheads="1"/>
          </p:cNvPicPr>
          <p:nvPr/>
        </p:nvPicPr>
        <p:blipFill>
          <a:blip r:embed="rId2" cstate="print"/>
          <a:srcRect/>
          <a:stretch>
            <a:fillRect/>
          </a:stretch>
        </p:blipFill>
        <p:spPr bwMode="auto">
          <a:xfrm>
            <a:off x="5091017" y="908720"/>
            <a:ext cx="4052983" cy="54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498080" cy="4800600"/>
          </a:xfrm>
        </p:spPr>
        <p:txBody>
          <a:bodyPr/>
          <a:lstStyle/>
          <a:p>
            <a:r>
              <a:rPr lang="lv-LV" dirty="0">
                <a:latin typeface="Times New Roman" pitchFamily="18" charset="0"/>
                <a:cs typeface="Times New Roman" pitchFamily="18" charset="0"/>
              </a:rPr>
              <a:t>Sievas Vidzemē nēsāja torņa cepures. Meitas rotājās stikla pērlīšu un smeldžu vainagiem. Skaisti izšūtus un mežģīnēm rotātus, pie goda tērpa sēja arī priekšautus. </a:t>
            </a:r>
            <a:endParaRPr lang="en-US" dirty="0">
              <a:latin typeface="Times New Roman" pitchFamily="18" charset="0"/>
              <a:cs typeface="Times New Roman" pitchFamily="18" charset="0"/>
            </a:endParaRPr>
          </a:p>
          <a:p>
            <a:endParaRPr lang="en-US" dirty="0"/>
          </a:p>
        </p:txBody>
      </p:sp>
      <p:pic>
        <p:nvPicPr>
          <p:cNvPr id="3075" name="Picture 3" descr="C:\Users\user\Desktop\bigshit\terps_13.jpg"/>
          <p:cNvPicPr>
            <a:picLocks noChangeAspect="1" noChangeArrowheads="1"/>
          </p:cNvPicPr>
          <p:nvPr/>
        </p:nvPicPr>
        <p:blipFill>
          <a:blip r:embed="rId2" cstate="print"/>
          <a:srcRect/>
          <a:stretch>
            <a:fillRect/>
          </a:stretch>
        </p:blipFill>
        <p:spPr bwMode="auto">
          <a:xfrm>
            <a:off x="3491880" y="2420888"/>
            <a:ext cx="2237865" cy="2952328"/>
          </a:xfrm>
          <a:prstGeom prst="rect">
            <a:avLst/>
          </a:prstGeom>
          <a:noFill/>
        </p:spPr>
      </p:pic>
      <p:pic>
        <p:nvPicPr>
          <p:cNvPr id="2051" name="Picture 3" descr="C:\Users\user\Desktop\bigshit\cep2.jpg"/>
          <p:cNvPicPr>
            <a:picLocks noChangeAspect="1" noChangeArrowheads="1"/>
          </p:cNvPicPr>
          <p:nvPr/>
        </p:nvPicPr>
        <p:blipFill>
          <a:blip r:embed="rId3" cstate="print"/>
          <a:srcRect/>
          <a:stretch>
            <a:fillRect/>
          </a:stretch>
        </p:blipFill>
        <p:spPr bwMode="auto">
          <a:xfrm>
            <a:off x="1259632" y="2420888"/>
            <a:ext cx="2048955" cy="3240360"/>
          </a:xfrm>
          <a:prstGeom prst="rect">
            <a:avLst/>
          </a:prstGeom>
          <a:noFill/>
        </p:spPr>
      </p:pic>
      <p:pic>
        <p:nvPicPr>
          <p:cNvPr id="8" name="Picture 2" descr="C:\Users\user\Desktop\bigshit\cep1.jpg"/>
          <p:cNvPicPr>
            <a:picLocks noChangeAspect="1" noChangeArrowheads="1"/>
          </p:cNvPicPr>
          <p:nvPr/>
        </p:nvPicPr>
        <p:blipFill>
          <a:blip r:embed="rId4" cstate="print"/>
          <a:srcRect/>
          <a:stretch>
            <a:fillRect/>
          </a:stretch>
        </p:blipFill>
        <p:spPr bwMode="auto">
          <a:xfrm>
            <a:off x="5871095" y="2348880"/>
            <a:ext cx="2995414" cy="20882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498080" cy="4800600"/>
          </a:xfrm>
        </p:spPr>
        <p:txBody>
          <a:bodyPr/>
          <a:lstStyle/>
          <a:p>
            <a:pPr>
              <a:buNone/>
            </a:pPr>
            <a:r>
              <a:rPr lang="lv-LV" dirty="0" smtClean="0">
                <a:latin typeface="Times New Roman" pitchFamily="18" charset="0"/>
                <a:cs typeface="Times New Roman" pitchFamily="18" charset="0"/>
              </a:rPr>
              <a:t>	</a:t>
            </a:r>
            <a:r>
              <a:rPr lang="lv-LV" sz="3400" dirty="0" smtClean="0">
                <a:latin typeface="Times New Roman" pitchFamily="18" charset="0"/>
                <a:cs typeface="Times New Roman" pitchFamily="18" charset="0"/>
              </a:rPr>
              <a:t>Goda tērps kopumā bija gaišs un svinīgs, saskaņotos toņos darināts.</a:t>
            </a:r>
            <a:endParaRPr lang="ru-RU" sz="3400" dirty="0">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275856" y="1916832"/>
            <a:ext cx="3773671" cy="2808312"/>
          </a:xfrm>
          <a:prstGeom prst="rect">
            <a:avLst/>
          </a:prstGeom>
          <a:noFill/>
          <a:ln w="9525">
            <a:noFill/>
            <a:miter lim="800000"/>
            <a:headEnd/>
            <a:tailEnd/>
          </a:ln>
        </p:spPr>
      </p:pic>
      <p:pic>
        <p:nvPicPr>
          <p:cNvPr id="6" name="Content Placeholder 3" descr="20gs.JPG"/>
          <p:cNvPicPr>
            <a:picLocks noChangeAspect="1"/>
          </p:cNvPicPr>
          <p:nvPr/>
        </p:nvPicPr>
        <p:blipFill>
          <a:blip r:embed="rId3" cstate="print"/>
          <a:stretch>
            <a:fillRect/>
          </a:stretch>
        </p:blipFill>
        <p:spPr>
          <a:xfrm>
            <a:off x="7092280" y="3573016"/>
            <a:ext cx="1960930" cy="2952328"/>
          </a:xfrm>
          <a:prstGeom prst="rect">
            <a:avLst/>
          </a:prstGeom>
        </p:spPr>
      </p:pic>
      <p:pic>
        <p:nvPicPr>
          <p:cNvPr id="7170" name="Picture 2" descr="C:\Users\user\Desktop\bigshit\Novadu-tautasterpi-1-2.jpg"/>
          <p:cNvPicPr>
            <a:picLocks noChangeAspect="1" noChangeArrowheads="1"/>
          </p:cNvPicPr>
          <p:nvPr/>
        </p:nvPicPr>
        <p:blipFill>
          <a:blip r:embed="rId4" cstate="print"/>
          <a:srcRect/>
          <a:stretch>
            <a:fillRect/>
          </a:stretch>
        </p:blipFill>
        <p:spPr bwMode="auto">
          <a:xfrm>
            <a:off x="1043608" y="3933056"/>
            <a:ext cx="2085581" cy="27266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221</TotalTime>
  <Words>305</Words>
  <Application>Microsoft Office PowerPoint</Application>
  <PresentationFormat>On-screen Show (4:3)</PresentationFormat>
  <Paragraphs>20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Vidzemes novada tautastērpi</vt:lpstr>
      <vt:lpstr>Vidzemes atrašanās vieta</vt:lpstr>
      <vt:lpstr>Iedalījums</vt:lpstr>
      <vt:lpstr>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Vidzemes novada tautastērpi</dc:title>
  <dc:creator>Dazzl; APACER(user)</dc:creator>
  <cp:lastModifiedBy>User</cp:lastModifiedBy>
  <cp:revision>60</cp:revision>
  <dcterms:created xsi:type="dcterms:W3CDTF">2013-10-16T17:54:47Z</dcterms:created>
  <dcterms:modified xsi:type="dcterms:W3CDTF">2014-02-21T19:05:14Z</dcterms:modified>
</cp:coreProperties>
</file>