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9" r:id="rId5"/>
    <p:sldId id="267" r:id="rId6"/>
    <p:sldId id="270" r:id="rId7"/>
    <p:sldId id="271" r:id="rId8"/>
    <p:sldId id="269" r:id="rId9"/>
    <p:sldId id="261" r:id="rId10"/>
    <p:sldId id="266" r:id="rId11"/>
    <p:sldId id="268" r:id="rId12"/>
    <p:sldId id="265" r:id="rId13"/>
    <p:sldId id="273" r:id="rId14"/>
    <p:sldId id="263" r:id="rId15"/>
    <p:sldId id="274" r:id="rId16"/>
    <p:sldId id="272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1DC28"/>
    <a:srgbClr val="657E14"/>
    <a:srgbClr val="8DD1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5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48BD-EA3E-4371-A7CA-8511ABAACAB1}" type="datetimeFigureOut">
              <a:rPr lang="lv-LV" smtClean="0"/>
              <a:pPr/>
              <a:t>2014.02.21.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6D33-EE7C-4675-8990-2C0FB494692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</p:spPr>
        <p:txBody>
          <a:bodyPr>
            <a:normAutofit/>
          </a:bodyPr>
          <a:lstStyle/>
          <a:p>
            <a:r>
              <a:rPr lang="lv-LV" sz="7200" b="1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Zemgales tautas tērpi</a:t>
            </a:r>
            <a:endParaRPr lang="lv-LV" sz="7200" b="1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algn="r"/>
            <a:r>
              <a:rPr lang="lv-LV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Valērija Burova</a:t>
            </a:r>
          </a:p>
          <a:p>
            <a:pPr algn="r"/>
            <a:r>
              <a:rPr lang="lv-LV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Anda Kasparāne </a:t>
            </a:r>
          </a:p>
          <a:p>
            <a:pPr algn="r"/>
            <a:r>
              <a:rPr lang="lv-LV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Anna- Marija Prikule</a:t>
            </a:r>
          </a:p>
          <a:p>
            <a:pPr algn="r"/>
            <a:r>
              <a:rPr lang="lv-LV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Katrīna Paškeviča</a:t>
            </a:r>
          </a:p>
          <a:p>
            <a:pPr algn="r"/>
            <a:endParaRPr lang="lv-LV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714488"/>
            <a:ext cx="4357718" cy="3929090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Ņieburi</a:t>
            </a:r>
            <a:endParaRPr lang="lv-LV" sz="6000" b="1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lv-LV" dirty="0" smtClean="0"/>
              <a:t>Vairāk izplatīti ir ņieburi no vienkrāsaina auduma, kas pieskaņots brunčiem. Ņieburi ir īsi- līdz jostas vietai, aizdarē izmanto sudraba vai dzintara pogas.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0312" r="33789" b="14687"/>
          <a:stretch>
            <a:fillRect/>
          </a:stretch>
        </p:blipFill>
        <p:spPr bwMode="auto">
          <a:xfrm>
            <a:off x="5143504" y="1643050"/>
            <a:ext cx="35897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7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643050"/>
            <a:ext cx="4071966" cy="4286280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Jostas</a:t>
            </a:r>
            <a:endParaRPr lang="lv-LV" sz="6000" b="1" dirty="0">
              <a:solidFill>
                <a:srgbClr val="B1DC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Tās ir rakstainas </a:t>
            </a:r>
            <a:r>
              <a:rPr lang="de-DE" dirty="0" smtClean="0"/>
              <a:t>audenes.</a:t>
            </a:r>
          </a:p>
          <a:p>
            <a:r>
              <a:rPr lang="lv-LV" dirty="0" smtClean="0"/>
              <a:t> </a:t>
            </a:r>
            <a:r>
              <a:rPr lang="lv-LV" dirty="0" smtClean="0"/>
              <a:t>Raksturīga trīsdaļīgā jostas kompozīcija.</a:t>
            </a:r>
          </a:p>
          <a:p>
            <a:r>
              <a:rPr lang="lv-LV" dirty="0" smtClean="0"/>
              <a:t>Raksta motīvi jostas vidējā daļā atkārtojas reti.</a:t>
            </a:r>
          </a:p>
          <a:p>
            <a:r>
              <a:rPr lang="lv-LV" dirty="0" smtClean="0"/>
              <a:t>Jostas sien virsū uz ņiebura, ja tas ir īss.</a:t>
            </a:r>
          </a:p>
          <a:p>
            <a:endParaRPr lang="lv-LV" dirty="0"/>
          </a:p>
        </p:txBody>
      </p:sp>
      <p:pic>
        <p:nvPicPr>
          <p:cNvPr id="4" name="Picture 3" descr="13351893839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02907" y="1369201"/>
            <a:ext cx="5238759" cy="39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6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643050"/>
            <a:ext cx="4714908" cy="4500594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Brunči</a:t>
            </a:r>
            <a:endParaRPr lang="lv-LV" sz="6000" b="1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r>
              <a:rPr lang="lv-LV" b="1" dirty="0" smtClean="0"/>
              <a:t>Zemgales</a:t>
            </a:r>
            <a:r>
              <a:rPr lang="lv-LV" dirty="0" smtClean="0"/>
              <a:t> novadam raksturīgi grezni, rakstiem bagāti brunči, kas ir salīdzinoši jauni. Tie darināti ap 19.gadsimta vidu. Iedzīvotāju turība zemgaliešiem ļāva tērpā pielietot daudz sudrablietas.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6E6"/>
              </a:clrFrom>
              <a:clrTo>
                <a:srgbClr val="F5F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643050"/>
            <a:ext cx="34194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51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2285992"/>
            <a:ext cx="3714776" cy="2428892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4114800" cy="3911609"/>
          </a:xfrm>
        </p:spPr>
        <p:txBody>
          <a:bodyPr/>
          <a:lstStyle/>
          <a:p>
            <a:r>
              <a:rPr lang="lv-LV" dirty="0" smtClean="0"/>
              <a:t>Īpatnēji ir brunči ar lielām, retām rūtīm un rūšu vidū ieaustiem augošā koka motīviem.</a:t>
            </a:r>
          </a:p>
          <a:p>
            <a:endParaRPr lang="en-US" dirty="0"/>
          </a:p>
        </p:txBody>
      </p:sp>
      <p:pic>
        <p:nvPicPr>
          <p:cNvPr id="4" name="Picture 3" descr="Latviesu-tautas-terpi-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357298"/>
            <a:ext cx="3668341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571480"/>
            <a:ext cx="8001056" cy="2071702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4525963"/>
          </a:xfrm>
        </p:spPr>
        <p:txBody>
          <a:bodyPr/>
          <a:lstStyle/>
          <a:p>
            <a:r>
              <a:rPr lang="lv-LV" dirty="0" smtClean="0"/>
              <a:t>Zemgales brunči atšķiras no pārējo novadu brunčiem ar ziedainām vai galdainām svītrām.</a:t>
            </a:r>
          </a:p>
          <a:p>
            <a:r>
              <a:rPr lang="lv-LV" dirty="0" smtClean="0"/>
              <a:t>Auduma raksts ir sakārtots jostām līdzīgās svītrās.</a:t>
            </a:r>
          </a:p>
          <a:p>
            <a:endParaRPr lang="lv-LV" dirty="0"/>
          </a:p>
        </p:txBody>
      </p:sp>
      <p:pic>
        <p:nvPicPr>
          <p:cNvPr id="4" name="Picture 3" descr="zemgales-tautasterpa-brunci_1.jpg"/>
          <p:cNvPicPr>
            <a:picLocks noChangeAspect="1"/>
          </p:cNvPicPr>
          <p:nvPr/>
        </p:nvPicPr>
        <p:blipFill>
          <a:blip r:embed="rId2" cstate="print"/>
          <a:srcRect r="23288"/>
          <a:stretch>
            <a:fillRect/>
          </a:stretch>
        </p:blipFill>
        <p:spPr>
          <a:xfrm>
            <a:off x="2000232" y="2786058"/>
            <a:ext cx="5233567" cy="38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7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c8c07e1887a3184b3fad82402a7de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00" t="5125" r="10000" b="4106"/>
          <a:stretch>
            <a:fillRect/>
          </a:stretch>
        </p:blipFill>
        <p:spPr>
          <a:xfrm>
            <a:off x="642910" y="1785926"/>
            <a:ext cx="2610038" cy="4429156"/>
          </a:xfrm>
        </p:spPr>
      </p:pic>
      <p:pic>
        <p:nvPicPr>
          <p:cNvPr id="5" name="Picture 4" descr="09_2013-07-22_UMuzikanta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143116"/>
            <a:ext cx="2553278" cy="3832312"/>
          </a:xfrm>
          <a:prstGeom prst="rect">
            <a:avLst/>
          </a:prstGeom>
        </p:spPr>
      </p:pic>
      <p:pic>
        <p:nvPicPr>
          <p:cNvPr id="6" name="Picture 5" descr="Zemg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8604"/>
            <a:ext cx="2967280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 descr="zemgali 2009 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3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57686" y="0"/>
            <a:ext cx="57150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7200" dirty="0" smtClean="0">
                <a:solidFill>
                  <a:srgbClr val="B1DC28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PALDIES PAR UZMANĪBU!</a:t>
            </a:r>
            <a:endParaRPr lang="en-US" sz="7200" dirty="0">
              <a:solidFill>
                <a:srgbClr val="B1DC28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7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1" descr="Zemgale NeoGeo.lv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071546"/>
            <a:ext cx="821070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58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2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7166"/>
            <a:ext cx="4714908" cy="61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0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1714488"/>
            <a:ext cx="4071966" cy="3929090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	Zemgalē </a:t>
            </a:r>
            <a:r>
              <a:rPr lang="lv-LV" dirty="0"/>
              <a:t>būtiska nozīme ir bijusi hercoga Jēkaba manufaktūrām, kas veicināja īpatnēju aušanas tehniku izveidi. Jūtama arī tuvējo kaimiņu Lietuviešu ietekme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4" name="Picture 3" descr="Jēkaba_foto.JPG"/>
          <p:cNvPicPr>
            <a:picLocks noChangeAspect="1"/>
          </p:cNvPicPr>
          <p:nvPr/>
        </p:nvPicPr>
        <p:blipFill>
          <a:blip r:embed="rId2" cstate="print"/>
          <a:srcRect t="1571" b="1046"/>
          <a:stretch>
            <a:fillRect/>
          </a:stretch>
        </p:blipFill>
        <p:spPr>
          <a:xfrm>
            <a:off x="5143504" y="1571612"/>
            <a:ext cx="3659532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1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1714488"/>
            <a:ext cx="4643470" cy="4286280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Galvassegas</a:t>
            </a:r>
            <a:endParaRPr lang="lv-LV" sz="6000" b="1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Iecienītākie ir metāla vainagi ar iespiestu rakstu.</a:t>
            </a:r>
          </a:p>
          <a:p>
            <a:r>
              <a:rPr lang="lv-LV" dirty="0" smtClean="0"/>
              <a:t>Tie var būt ļoti plati, sākot no 7cm, vai ļoti šauri.</a:t>
            </a:r>
          </a:p>
          <a:p>
            <a:r>
              <a:rPr lang="lv-LV" dirty="0" smtClean="0"/>
              <a:t>Sievas liek galvā apaļu tilla cepuri.</a:t>
            </a:r>
          </a:p>
          <a:p>
            <a:r>
              <a:rPr lang="lv-LV" dirty="0" smtClean="0"/>
              <a:t>Cepurei divreiz apņem apkārt plaukstas platumā salocītu zīda lakatu.</a:t>
            </a:r>
            <a:endParaRPr lang="lv-LV" dirty="0"/>
          </a:p>
        </p:txBody>
      </p:sp>
      <p:pic>
        <p:nvPicPr>
          <p:cNvPr id="4" name="Picture 3" descr="Image2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EBF0"/>
              </a:clrFrom>
              <a:clrTo>
                <a:srgbClr val="F4EB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285860"/>
            <a:ext cx="2584631" cy="2071702"/>
          </a:xfrm>
          <a:prstGeom prst="rect">
            <a:avLst/>
          </a:prstGeom>
        </p:spPr>
      </p:pic>
      <p:pic>
        <p:nvPicPr>
          <p:cNvPr id="5" name="Picture 4" descr="IMG_9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1607" y="3357562"/>
            <a:ext cx="3638170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5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0034" y="1643050"/>
            <a:ext cx="8143932" cy="3214710"/>
            <a:chOff x="500034" y="1643050"/>
            <a:chExt cx="8143932" cy="3214710"/>
          </a:xfrm>
        </p:grpSpPr>
        <p:sp>
          <p:nvSpPr>
            <p:cNvPr id="7" name="Rectangle 6"/>
            <p:cNvSpPr/>
            <p:nvPr/>
          </p:nvSpPr>
          <p:spPr>
            <a:xfrm>
              <a:off x="500034" y="1643050"/>
              <a:ext cx="3500462" cy="3214710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0496" y="1643050"/>
              <a:ext cx="4643470" cy="1143008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>
                <a:solidFill>
                  <a:srgbClr val="B1D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lv-LV" sz="6000" b="1" dirty="0" smtClean="0">
                <a:solidFill>
                  <a:srgbClr val="B1D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otaslietas</a:t>
            </a:r>
            <a:endParaRPr lang="lv-LV" sz="6000" b="1" dirty="0">
              <a:solidFill>
                <a:srgbClr val="B1DC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28596" y="1600200"/>
            <a:ext cx="8215370" cy="4525963"/>
          </a:xfrm>
        </p:spPr>
        <p:txBody>
          <a:bodyPr/>
          <a:lstStyle/>
          <a:p>
            <a:r>
              <a:rPr lang="lv-LV" dirty="0"/>
              <a:t>Iedzīvotāju turība zemgaliešiem ļāva tērpā pielietot daudz sudrablietas, tai skaitā smagas sudraba krelles</a:t>
            </a:r>
            <a:r>
              <a:rPr lang="lv-LV" dirty="0" smtClean="0"/>
              <a:t>.</a:t>
            </a:r>
          </a:p>
        </p:txBody>
      </p:sp>
      <p:pic>
        <p:nvPicPr>
          <p:cNvPr id="4" name="Picture 3" descr="ZG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143248"/>
            <a:ext cx="4714908" cy="2746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596" y="3286124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lv-LV" sz="3200" dirty="0" smtClean="0"/>
              <a:t>Villaines uz krūtīm sasprauda kopā ar burbuļsaktu.</a:t>
            </a:r>
            <a:endParaRPr lang="lv-LV" sz="3200" dirty="0"/>
          </a:p>
        </p:txBody>
      </p:sp>
      <p:pic>
        <p:nvPicPr>
          <p:cNvPr id="6" name="Picture 5" descr="pal.sak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214290"/>
            <a:ext cx="143256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928670"/>
            <a:ext cx="5072098" cy="4786346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928670"/>
            <a:ext cx="5114932" cy="5197493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Pie </a:t>
            </a:r>
            <a:r>
              <a:rPr lang="lv-LV" dirty="0"/>
              <a:t>tautastērpa nēsātas baltas mežģīņadījuma </a:t>
            </a:r>
            <a:r>
              <a:rPr lang="lv-LV" dirty="0" smtClean="0"/>
              <a:t>zeķes, raksti katrā novadā ir atšķirīgi.</a:t>
            </a:r>
          </a:p>
          <a:p>
            <a:r>
              <a:rPr lang="lv-LV" dirty="0" smtClean="0"/>
              <a:t>Zemgalē </a:t>
            </a:r>
            <a:r>
              <a:rPr lang="de-DE" dirty="0" smtClean="0"/>
              <a:t>sastopasmas</a:t>
            </a:r>
            <a:r>
              <a:rPr lang="lv-LV" dirty="0" smtClean="0"/>
              <a:t> </a:t>
            </a:r>
            <a:r>
              <a:rPr lang="lv-LV" dirty="0" smtClean="0"/>
              <a:t>arī rakstainas zeķes.</a:t>
            </a:r>
          </a:p>
          <a:p>
            <a:r>
              <a:rPr lang="lv-LV" dirty="0" smtClean="0"/>
              <a:t>Svētku reizēs bagātākie ļaudis vienmēr vilka ādas apavus, tika vilktas melnas kurpes ar zemu papēdi, vīrieši valkāja arī melnus zābakus.</a:t>
            </a:r>
          </a:p>
          <a:p>
            <a:endParaRPr lang="lv-LV" dirty="0"/>
          </a:p>
        </p:txBody>
      </p:sp>
      <p:pic>
        <p:nvPicPr>
          <p:cNvPr id="6" name="Picture 5" descr="09_2013-07-22_UMuzikanta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074560"/>
            <a:ext cx="3000396" cy="44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643050"/>
            <a:ext cx="4071966" cy="4000528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Villaines</a:t>
            </a:r>
            <a:endParaRPr lang="lv-LV" sz="6000" b="1" dirty="0">
              <a:solidFill>
                <a:srgbClr val="B1DC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556792"/>
            <a:ext cx="4258816" cy="4569371"/>
          </a:xfrm>
        </p:spPr>
        <p:txBody>
          <a:bodyPr>
            <a:normAutofit/>
          </a:bodyPr>
          <a:lstStyle/>
          <a:p>
            <a:r>
              <a:rPr lang="lv-LV" dirty="0" smtClean="0"/>
              <a:t>Baltajām villainēm tradicionālā izšuvuma vietā, gar malām ir piešūti rakstaini apaudi.</a:t>
            </a:r>
          </a:p>
          <a:p>
            <a:r>
              <a:rPr lang="lv-LV" dirty="0" smtClean="0"/>
              <a:t>Zemgales villaiņu celu apaudi ir platākie un greznākie visā Latvijā.</a:t>
            </a:r>
          </a:p>
          <a:p>
            <a:endParaRPr lang="lv-LV" dirty="0"/>
          </a:p>
        </p:txBody>
      </p:sp>
      <p:pic>
        <p:nvPicPr>
          <p:cNvPr id="7" name="Picture 6" descr="velos-iegadaties-zemgales-tautasterpa-bruncus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EDDE"/>
              </a:clrFrom>
              <a:clrTo>
                <a:srgbClr val="F6ED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428736"/>
            <a:ext cx="3881689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158" y="1571612"/>
            <a:ext cx="8215370" cy="4214842"/>
            <a:chOff x="357158" y="1571612"/>
            <a:chExt cx="8215370" cy="4214842"/>
          </a:xfrm>
        </p:grpSpPr>
        <p:sp>
          <p:nvSpPr>
            <p:cNvPr id="7" name="Rectangle 6"/>
            <p:cNvSpPr/>
            <p:nvPr/>
          </p:nvSpPr>
          <p:spPr>
            <a:xfrm>
              <a:off x="357158" y="1571612"/>
              <a:ext cx="4071966" cy="4214842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29124" y="1571612"/>
              <a:ext cx="4143404" cy="1643074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 smtClean="0">
                <a:solidFill>
                  <a:srgbClr val="B1DC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Krekli</a:t>
            </a:r>
            <a:endParaRPr lang="lv-LV" sz="6000" b="1" dirty="0">
              <a:solidFill>
                <a:srgbClr val="B1DC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r>
              <a:rPr lang="lv-LV" dirty="0" smtClean="0"/>
              <a:t>Tunikveida krekls bez uzplečiem- greznais Zemgales krekls ar divvirzienu izvilkuma rakstu piedurknes augšdaļā, aprocēs un apkaklēs.</a:t>
            </a:r>
          </a:p>
        </p:txBody>
      </p:sp>
      <p:pic>
        <p:nvPicPr>
          <p:cNvPr id="5" name="Picture 4" descr="9681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110" y="3286125"/>
            <a:ext cx="4200294" cy="2786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3286124"/>
            <a:ext cx="40005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lv-LV" sz="3200" dirty="0" smtClean="0"/>
              <a:t>Tunikveida krekls ar uzplečiem- vienkāršais Zemgales krekls ar vienvirziena izvilkuma rakstu.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6911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275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Zemgales tautas tērpi</vt:lpstr>
      <vt:lpstr>Slide 2</vt:lpstr>
      <vt:lpstr>Slide 3</vt:lpstr>
      <vt:lpstr>Slide 4</vt:lpstr>
      <vt:lpstr>Galvassegas</vt:lpstr>
      <vt:lpstr>Rotaslietas</vt:lpstr>
      <vt:lpstr>Slide 7</vt:lpstr>
      <vt:lpstr>Villaines</vt:lpstr>
      <vt:lpstr>Krekli</vt:lpstr>
      <vt:lpstr>Ņieburi</vt:lpstr>
      <vt:lpstr>Jostas</vt:lpstr>
      <vt:lpstr>Brunči</vt:lpstr>
      <vt:lpstr>Slide 13</vt:lpstr>
      <vt:lpstr>Slide 14</vt:lpstr>
      <vt:lpstr>Slide 15</vt:lpstr>
      <vt:lpstr>Slide 16</vt:lpstr>
    </vt:vector>
  </TitlesOfParts>
  <Company>3TD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3TD</dc:creator>
  <cp:lastModifiedBy>User</cp:lastModifiedBy>
  <cp:revision>42</cp:revision>
  <dcterms:created xsi:type="dcterms:W3CDTF">2013-10-29T12:09:20Z</dcterms:created>
  <dcterms:modified xsi:type="dcterms:W3CDTF">2014-02-21T19:07:19Z</dcterms:modified>
</cp:coreProperties>
</file>