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1" r:id="rId3"/>
    <p:sldId id="262" r:id="rId4"/>
    <p:sldId id="264" r:id="rId5"/>
    <p:sldId id="263" r:id="rId6"/>
    <p:sldId id="257" r:id="rId7"/>
    <p:sldId id="258" r:id="rId8"/>
    <p:sldId id="259" r:id="rId9"/>
    <p:sldId id="265" r:id="rId10"/>
    <p:sldId id="266"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EDBE8B"/>
    <a:srgbClr val="AAB8E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1C4A51-135A-43D9-B224-2F828FD75402}" type="datetimeFigureOut">
              <a:rPr lang="ru-RU" smtClean="0"/>
              <a:pPr/>
              <a:t>15.11.2014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3B2688-B539-406C-8D84-3AD6DABC344A}" type="slidenum">
              <a:rPr lang="ru-RU" smtClean="0"/>
              <a:pPr/>
              <a:t>‹#›</a:t>
            </a:fld>
            <a:endParaRPr lang="ru-RU"/>
          </a:p>
        </p:txBody>
      </p:sp>
    </p:spTree>
    <p:extLst>
      <p:ext uri="{BB962C8B-B14F-4D97-AF65-F5344CB8AC3E}">
        <p14:creationId xmlns="" xmlns:p14="http://schemas.microsoft.com/office/powerpoint/2010/main" val="3735233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D3B2688-B539-406C-8D84-3AD6DABC344A}" type="slidenum">
              <a:rPr lang="ru-RU" smtClean="0"/>
              <a:pPr/>
              <a:t>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15.11.2014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15.11.2014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15.11.2014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15.11.2014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15.11.2014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15.11.2014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658615"/>
          </a:xfrm>
          <a:solidFill>
            <a:schemeClr val="bg1">
              <a:alpha val="68000"/>
            </a:schemeClr>
          </a:solidFill>
          <a:ln w="12700">
            <a:solidFill>
              <a:schemeClr val="bg1"/>
            </a:solidFill>
          </a:ln>
        </p:spPr>
        <p:txBody>
          <a:bodyPr>
            <a:noAutofit/>
          </a:bodyPr>
          <a:lstStyle/>
          <a:p>
            <a:r>
              <a:rPr lang="en-US" sz="5400" dirty="0" smtClean="0">
                <a:solidFill>
                  <a:schemeClr val="accent2">
                    <a:lumMod val="50000"/>
                  </a:schemeClr>
                </a:solidFill>
                <a:latin typeface="Verdana" pitchFamily="34" charset="0"/>
                <a:ea typeface="Verdana" pitchFamily="34" charset="0"/>
                <a:cs typeface="Verdana" pitchFamily="34" charset="0"/>
              </a:rPr>
              <a:t>Ancient Latvian ceramic </a:t>
            </a:r>
            <a:endParaRPr lang="en-US" sz="5400" dirty="0">
              <a:solidFill>
                <a:schemeClr val="accent2">
                  <a:lumMod val="50000"/>
                </a:schemeClr>
              </a:solidFill>
              <a:latin typeface="Verdana" pitchFamily="34" charset="0"/>
              <a:ea typeface="Verdana" pitchFamily="34" charset="0"/>
              <a:cs typeface="Verdana" pitchFamily="34" charset="0"/>
            </a:endParaRPr>
          </a:p>
        </p:txBody>
      </p:sp>
      <p:sp>
        <p:nvSpPr>
          <p:cNvPr id="3" name="Rectangle 2"/>
          <p:cNvSpPr/>
          <p:nvPr/>
        </p:nvSpPr>
        <p:spPr>
          <a:xfrm>
            <a:off x="3000364" y="4000504"/>
            <a:ext cx="3643338" cy="100013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solidFill>
                  <a:schemeClr val="bg2">
                    <a:lumMod val="10000"/>
                  </a:schemeClr>
                </a:solidFill>
              </a:rPr>
              <a:t>Antra Loce </a:t>
            </a:r>
          </a:p>
          <a:p>
            <a:pPr algn="ctr"/>
            <a:r>
              <a:rPr lang="de-DE" sz="2000" dirty="0" smtClean="0">
                <a:solidFill>
                  <a:schemeClr val="bg2">
                    <a:lumMod val="10000"/>
                  </a:schemeClr>
                </a:solidFill>
              </a:rPr>
              <a:t>Zane Novika</a:t>
            </a:r>
            <a:endParaRPr lang="de-DE" sz="2000" dirty="0">
              <a:solidFill>
                <a:schemeClr val="bg2">
                  <a:lumMod val="10000"/>
                </a:schemeClr>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3898776" cy="1556792"/>
          </a:xfrm>
          <a:solidFill>
            <a:schemeClr val="bg1">
              <a:alpha val="83000"/>
            </a:schemeClr>
          </a:solidFill>
        </p:spPr>
        <p:txBody>
          <a:bodyPr>
            <a:noAutofit/>
          </a:bodyPr>
          <a:lstStyle/>
          <a:p>
            <a:r>
              <a:rPr lang="en-GB" sz="3600" dirty="0" smtClean="0">
                <a:solidFill>
                  <a:schemeClr val="accent2">
                    <a:lumMod val="50000"/>
                  </a:schemeClr>
                </a:solidFill>
              </a:rPr>
              <a:t>LNMM</a:t>
            </a:r>
            <a:br>
              <a:rPr lang="en-GB" sz="3600" dirty="0" smtClean="0">
                <a:solidFill>
                  <a:schemeClr val="accent2">
                    <a:lumMod val="50000"/>
                  </a:schemeClr>
                </a:solidFill>
              </a:rPr>
            </a:br>
            <a:r>
              <a:rPr lang="en-GB" sz="3600" dirty="0" smtClean="0">
                <a:solidFill>
                  <a:schemeClr val="accent2">
                    <a:lumMod val="50000"/>
                  </a:schemeClr>
                </a:solidFill>
              </a:rPr>
              <a:t> The Ceramics Collection</a:t>
            </a:r>
            <a:endParaRPr lang="en-GB" sz="3600" dirty="0">
              <a:solidFill>
                <a:schemeClr val="accent2">
                  <a:lumMod val="50000"/>
                </a:schemeClr>
              </a:solidFill>
            </a:endParaRPr>
          </a:p>
        </p:txBody>
      </p:sp>
      <p:sp>
        <p:nvSpPr>
          <p:cNvPr id="4" name="Content Placeholder 3"/>
          <p:cNvSpPr>
            <a:spLocks noGrp="1"/>
          </p:cNvSpPr>
          <p:nvPr>
            <p:ph sz="half" idx="2"/>
          </p:nvPr>
        </p:nvSpPr>
        <p:spPr>
          <a:xfrm>
            <a:off x="457200" y="2174874"/>
            <a:ext cx="3682752" cy="4278461"/>
          </a:xfrm>
          <a:solidFill>
            <a:schemeClr val="bg1">
              <a:alpha val="83000"/>
            </a:schemeClr>
          </a:solidFill>
        </p:spPr>
        <p:txBody>
          <a:bodyPr>
            <a:noAutofit/>
          </a:bodyPr>
          <a:lstStyle/>
          <a:p>
            <a:pPr marL="0" indent="0">
              <a:buNone/>
            </a:pPr>
            <a:r>
              <a:rPr lang="en-US" sz="2100" dirty="0">
                <a:solidFill>
                  <a:schemeClr val="accent2">
                    <a:lumMod val="50000"/>
                  </a:schemeClr>
                </a:solidFill>
                <a:effectLst>
                  <a:outerShdw blurRad="38100" dist="38100" dir="2700000" algn="tl">
                    <a:srgbClr val="000000">
                      <a:alpha val="43137"/>
                    </a:srgbClr>
                  </a:outerShdw>
                </a:effectLst>
              </a:rPr>
              <a:t>Of all collections preserved at the museum the ceramics collection is the vastest and it comprises about 5000 artworks, including architectural ceramics, garden ceramics, ceramic and porcelain ware, decorative groups and figurines. The collection characterizes the processes in the field of ceramics from the end of the 19th century to the present day.</a:t>
            </a:r>
            <a:endParaRPr lang="lv-LV" sz="2100" dirty="0">
              <a:solidFill>
                <a:schemeClr val="accent2">
                  <a:lumMod val="50000"/>
                </a:schemeClr>
              </a:solidFill>
              <a:effectLst>
                <a:outerShdw blurRad="38100" dist="38100" dir="2700000" algn="tl">
                  <a:srgbClr val="000000">
                    <a:alpha val="43137"/>
                  </a:srgbClr>
                </a:outerShdw>
              </a:effectLst>
            </a:endParaRPr>
          </a:p>
        </p:txBody>
      </p:sp>
      <p:pic>
        <p:nvPicPr>
          <p:cNvPr id="2050" name="Picture 2" descr="http://www.lnmm.lv/i/assets/art_items/keramikas_kolekcija/129_belcova.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99992" y="3429000"/>
            <a:ext cx="4183912" cy="30243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Lst>
        </p:spPr>
      </p:pic>
      <p:pic>
        <p:nvPicPr>
          <p:cNvPr id="2052" name="Picture 4" descr="http://www.lnmm.lv/i/assets/art_items/keramikas_kolekcija/4564_cirulis.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68377" y="332656"/>
            <a:ext cx="4215527" cy="28643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546717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1">
              <a:alpha val="73000"/>
            </a:schemeClr>
          </a:solidFill>
          <a:ln w="12700">
            <a:solidFill>
              <a:schemeClr val="bg1"/>
            </a:solidFill>
          </a:ln>
        </p:spPr>
        <p:txBody>
          <a:bodyPr/>
          <a:lstStyle/>
          <a:p>
            <a:r>
              <a:rPr lang="en-US" dirty="0" smtClean="0">
                <a:solidFill>
                  <a:schemeClr val="accent2">
                    <a:lumMod val="50000"/>
                  </a:schemeClr>
                </a:solidFill>
              </a:rPr>
              <a:t>Ceramic</a:t>
            </a:r>
            <a:endParaRPr lang="en-US" dirty="0">
              <a:solidFill>
                <a:schemeClr val="accent2">
                  <a:lumMod val="50000"/>
                </a:schemeClr>
              </a:solidFill>
            </a:endParaRPr>
          </a:p>
        </p:txBody>
      </p:sp>
      <p:sp>
        <p:nvSpPr>
          <p:cNvPr id="3" name="Содержимое 2"/>
          <p:cNvSpPr>
            <a:spLocks noGrp="1"/>
          </p:cNvSpPr>
          <p:nvPr>
            <p:ph idx="1"/>
          </p:nvPr>
        </p:nvSpPr>
        <p:spPr>
          <a:solidFill>
            <a:schemeClr val="bg1">
              <a:alpha val="90000"/>
            </a:schemeClr>
          </a:solidFill>
          <a:ln w="12700">
            <a:solidFill>
              <a:schemeClr val="bg1"/>
            </a:solidFill>
          </a:ln>
        </p:spPr>
        <p:txBody>
          <a:bodyPr>
            <a:normAutofit lnSpcReduction="10000"/>
          </a:bodyPr>
          <a:lstStyle/>
          <a:p>
            <a:r>
              <a:rPr lang="en-US" dirty="0" smtClean="0">
                <a:solidFill>
                  <a:schemeClr val="accent2">
                    <a:lumMod val="50000"/>
                  </a:schemeClr>
                </a:solidFill>
                <a:effectLst>
                  <a:outerShdw blurRad="38100" dist="38100" dir="2700000" algn="tl">
                    <a:srgbClr val="000000">
                      <a:alpha val="43137"/>
                    </a:srgbClr>
                  </a:outerShdw>
                </a:effectLst>
              </a:rPr>
              <a:t>  Ceramic product creation is one of the oldest crafts industries. Already in the Stone Age people in the world starts to use a simple clay to prepare the dishes in which to store excess farm, cook meals, as well as the clay used in the cult objects and ornaments injection. Originally used in an ordinary clay with contamination, each instead of using natural, container or shape of the object is created in a free form by hand, the products are not fired.</a:t>
            </a:r>
          </a:p>
          <a:p>
            <a:endParaRPr lang="ru-RU"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922114"/>
          </a:xfrm>
          <a:solidFill>
            <a:schemeClr val="bg1">
              <a:alpha val="90000"/>
            </a:schemeClr>
          </a:solidFill>
        </p:spPr>
        <p:txBody>
          <a:bodyPr>
            <a:normAutofit fontScale="90000"/>
          </a:bodyPr>
          <a:lstStyle/>
          <a:p>
            <a:r>
              <a:rPr lang="lv-LV" sz="4900" dirty="0" smtClean="0">
                <a:solidFill>
                  <a:schemeClr val="accent2">
                    <a:lumMod val="50000"/>
                  </a:schemeClr>
                </a:solidFill>
              </a:rPr>
              <a:t/>
            </a:r>
            <a:br>
              <a:rPr lang="lv-LV" sz="4900" dirty="0" smtClean="0">
                <a:solidFill>
                  <a:schemeClr val="accent2">
                    <a:lumMod val="50000"/>
                  </a:schemeClr>
                </a:solidFill>
              </a:rPr>
            </a:br>
            <a:r>
              <a:rPr lang="en-US" sz="4900" dirty="0" smtClean="0">
                <a:solidFill>
                  <a:schemeClr val="accent2">
                    <a:lumMod val="50000"/>
                  </a:schemeClr>
                </a:solidFill>
              </a:rPr>
              <a:t>Latvian Ceramics</a:t>
            </a:r>
            <a:r>
              <a:rPr lang="lv-LV" dirty="0"/>
              <a:t/>
            </a:r>
            <a:br>
              <a:rPr lang="lv-LV" dirty="0"/>
            </a:br>
            <a:endParaRPr lang="lv-LV" dirty="0"/>
          </a:p>
        </p:txBody>
      </p:sp>
      <p:sp>
        <p:nvSpPr>
          <p:cNvPr id="3" name="Content Placeholder 2"/>
          <p:cNvSpPr>
            <a:spLocks noGrp="1"/>
          </p:cNvSpPr>
          <p:nvPr>
            <p:ph idx="1"/>
          </p:nvPr>
        </p:nvSpPr>
        <p:spPr>
          <a:xfrm>
            <a:off x="395536" y="1448370"/>
            <a:ext cx="4248472" cy="4525963"/>
          </a:xfrm>
          <a:solidFill>
            <a:schemeClr val="bg1">
              <a:alpha val="90000"/>
            </a:schemeClr>
          </a:solidFill>
        </p:spPr>
        <p:txBody>
          <a:bodyPr>
            <a:normAutofit fontScale="85000" lnSpcReduction="20000"/>
          </a:bodyPr>
          <a:lstStyle/>
          <a:p>
            <a:pPr marL="0" indent="0" algn="ctr">
              <a:buNone/>
            </a:pPr>
            <a:r>
              <a:rPr lang="en-US" sz="3500" dirty="0">
                <a:solidFill>
                  <a:schemeClr val="accent2">
                    <a:lumMod val="50000"/>
                  </a:schemeClr>
                </a:solidFill>
                <a:effectLst>
                  <a:outerShdw blurRad="38100" dist="38100" dir="2700000" algn="tl">
                    <a:srgbClr val="000000">
                      <a:alpha val="43137"/>
                    </a:srgbClr>
                  </a:outerShdw>
                </a:effectLst>
              </a:rPr>
              <a:t>Latvian ceramics has been known for a long time. It has always been different because ceramics in Latvia is interesting with it’s color variations within each region. Each region of Latvia ha</a:t>
            </a:r>
            <a:r>
              <a:rPr lang="lv-LV" sz="3500" dirty="0">
                <a:solidFill>
                  <a:schemeClr val="accent2">
                    <a:lumMod val="50000"/>
                  </a:schemeClr>
                </a:solidFill>
                <a:effectLst>
                  <a:outerShdw blurRad="38100" dist="38100" dir="2700000" algn="tl">
                    <a:srgbClr val="000000">
                      <a:alpha val="43137"/>
                    </a:srgbClr>
                  </a:outerShdw>
                </a:effectLst>
              </a:rPr>
              <a:t>s</a:t>
            </a:r>
            <a:r>
              <a:rPr lang="en-US" sz="3500" dirty="0">
                <a:solidFill>
                  <a:schemeClr val="accent2">
                    <a:lumMod val="50000"/>
                  </a:schemeClr>
                </a:solidFill>
                <a:effectLst>
                  <a:outerShdw blurRad="38100" dist="38100" dir="2700000" algn="tl">
                    <a:srgbClr val="000000">
                      <a:alpha val="43137"/>
                    </a:srgbClr>
                  </a:outerShdw>
                </a:effectLst>
              </a:rPr>
              <a:t> special characteristic shape, ornamentation and color ceramics</a:t>
            </a:r>
            <a:r>
              <a:rPr lang="en-US" dirty="0">
                <a:effectLst>
                  <a:outerShdw blurRad="38100" dist="38100" dir="2700000" algn="tl">
                    <a:srgbClr val="000000">
                      <a:alpha val="43137"/>
                    </a:srgbClr>
                  </a:outerShdw>
                </a:effectLst>
              </a:rPr>
              <a:t>.</a:t>
            </a:r>
            <a:br>
              <a:rPr lang="en-US" dirty="0">
                <a:effectLst>
                  <a:outerShdw blurRad="38100" dist="38100" dir="2700000" algn="tl">
                    <a:srgbClr val="000000">
                      <a:alpha val="43137"/>
                    </a:srgbClr>
                  </a:outerShdw>
                </a:effectLst>
              </a:rPr>
            </a:br>
            <a:endParaRPr lang="lv-LV" dirty="0">
              <a:effectLst>
                <a:outerShdw blurRad="38100" dist="38100" dir="2700000" algn="tl">
                  <a:srgbClr val="000000">
                    <a:alpha val="43137"/>
                  </a:srgbClr>
                </a:outerShdw>
              </a:effectLst>
            </a:endParaRPr>
          </a:p>
        </p:txBody>
      </p:sp>
      <p:pic>
        <p:nvPicPr>
          <p:cNvPr id="1026" name="Picture 2" descr="http://www.visitlatvia.lv/img/nodes/th/120/135/f/keramika.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860032" y="276538"/>
            <a:ext cx="4108326" cy="27924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8" name="Picture 4" descr="http://www.visitlatvia.lv/img/nodes/th/120/164/f/keramika_3.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52936" y="3140968"/>
            <a:ext cx="4104845" cy="28026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 xmlns:p14="http://schemas.microsoft.com/office/powerpoint/2010/main" val="5083395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4402832" cy="5793507"/>
          </a:xfrm>
          <a:solidFill>
            <a:schemeClr val="bg1">
              <a:alpha val="90000"/>
            </a:schemeClr>
          </a:solidFill>
        </p:spPr>
        <p:txBody>
          <a:bodyPr>
            <a:noAutofit/>
          </a:bodyPr>
          <a:lstStyle/>
          <a:p>
            <a:pPr algn="ctr">
              <a:buFont typeface="Wingdings" pitchFamily="2" charset="2"/>
              <a:buChar char="v"/>
            </a:pPr>
            <a:r>
              <a:rPr lang="lv-LV" sz="2000" dirty="0" smtClean="0">
                <a:solidFill>
                  <a:schemeClr val="accent2">
                    <a:lumMod val="50000"/>
                  </a:schemeClr>
                </a:solidFill>
                <a:effectLst>
                  <a:outerShdw blurRad="38100" dist="38100" dir="2700000" algn="tl">
                    <a:srgbClr val="000000">
                      <a:alpha val="43137"/>
                    </a:srgbClr>
                  </a:outerShdw>
                </a:effectLst>
              </a:rPr>
              <a:t>Vidzeme </a:t>
            </a:r>
            <a:r>
              <a:rPr lang="en-US" sz="2000" dirty="0" smtClean="0">
                <a:solidFill>
                  <a:schemeClr val="accent2">
                    <a:lumMod val="50000"/>
                  </a:schemeClr>
                </a:solidFill>
                <a:effectLst>
                  <a:outerShdw blurRad="38100" dist="38100" dir="2700000" algn="tl">
                    <a:srgbClr val="000000">
                      <a:alpha val="43137"/>
                    </a:srgbClr>
                  </a:outerShdw>
                </a:effectLst>
              </a:rPr>
              <a:t>region </a:t>
            </a:r>
            <a:r>
              <a:rPr lang="en-US" sz="2000" dirty="0">
                <a:solidFill>
                  <a:schemeClr val="accent2">
                    <a:lumMod val="50000"/>
                  </a:schemeClr>
                </a:solidFill>
                <a:effectLst>
                  <a:outerShdw blurRad="38100" dist="38100" dir="2700000" algn="tl">
                    <a:srgbClr val="000000">
                      <a:alpha val="43137"/>
                    </a:srgbClr>
                  </a:outerShdw>
                </a:effectLst>
              </a:rPr>
              <a:t>ceramics </a:t>
            </a:r>
            <a:r>
              <a:rPr lang="lv-LV" sz="2000" dirty="0">
                <a:solidFill>
                  <a:schemeClr val="accent2">
                    <a:lumMod val="50000"/>
                  </a:schemeClr>
                </a:solidFill>
                <a:effectLst>
                  <a:outerShdw blurRad="38100" dist="38100" dir="2700000" algn="tl">
                    <a:srgbClr val="000000">
                      <a:alpha val="43137"/>
                    </a:srgbClr>
                  </a:outerShdw>
                </a:effectLst>
              </a:rPr>
              <a:t>are</a:t>
            </a:r>
            <a:r>
              <a:rPr lang="en-US" sz="2000" dirty="0">
                <a:solidFill>
                  <a:schemeClr val="accent2">
                    <a:lumMod val="50000"/>
                  </a:schemeClr>
                </a:solidFill>
                <a:effectLst>
                  <a:outerShdw blurRad="38100" dist="38100" dir="2700000" algn="tl">
                    <a:srgbClr val="000000">
                      <a:alpha val="43137"/>
                    </a:srgbClr>
                  </a:outerShdw>
                </a:effectLst>
              </a:rPr>
              <a:t> characterized by monumental and laconic style</a:t>
            </a:r>
            <a:endParaRPr lang="lv-LV" sz="2000" dirty="0">
              <a:solidFill>
                <a:schemeClr val="accent2">
                  <a:lumMod val="50000"/>
                </a:schemeClr>
              </a:solidFill>
              <a:effectLst>
                <a:outerShdw blurRad="38100" dist="38100" dir="2700000" algn="tl">
                  <a:srgbClr val="000000">
                    <a:alpha val="43137"/>
                  </a:srgbClr>
                </a:outerShdw>
              </a:effectLst>
            </a:endParaRPr>
          </a:p>
          <a:p>
            <a:pPr algn="ctr">
              <a:buFont typeface="Wingdings" pitchFamily="2" charset="2"/>
              <a:buChar char="v"/>
            </a:pPr>
            <a:r>
              <a:rPr lang="lv-LV" sz="2000" dirty="0" smtClean="0">
                <a:solidFill>
                  <a:schemeClr val="accent2">
                    <a:lumMod val="50000"/>
                  </a:schemeClr>
                </a:solidFill>
                <a:effectLst>
                  <a:outerShdw blurRad="38100" dist="38100" dir="2700000" algn="tl">
                    <a:srgbClr val="000000">
                      <a:alpha val="43137"/>
                    </a:srgbClr>
                  </a:outerShdw>
                </a:effectLst>
              </a:rPr>
              <a:t>Kurzeme</a:t>
            </a:r>
            <a:r>
              <a:rPr lang="en-US" sz="2000" dirty="0" smtClean="0">
                <a:solidFill>
                  <a:schemeClr val="accent2">
                    <a:lumMod val="50000"/>
                  </a:schemeClr>
                </a:solidFill>
                <a:effectLst>
                  <a:outerShdw blurRad="38100" dist="38100" dir="2700000" algn="tl">
                    <a:srgbClr val="000000">
                      <a:alpha val="43137"/>
                    </a:srgbClr>
                  </a:outerShdw>
                </a:effectLst>
              </a:rPr>
              <a:t> </a:t>
            </a:r>
            <a:r>
              <a:rPr lang="en-US" sz="2000" dirty="0">
                <a:solidFill>
                  <a:schemeClr val="accent2">
                    <a:lumMod val="50000"/>
                  </a:schemeClr>
                </a:solidFill>
                <a:effectLst>
                  <a:outerShdw blurRad="38100" dist="38100" dir="2700000" algn="tl">
                    <a:srgbClr val="000000">
                      <a:alpha val="43137"/>
                    </a:srgbClr>
                  </a:outerShdw>
                </a:effectLst>
              </a:rPr>
              <a:t>region craftsmen made unique </a:t>
            </a:r>
            <a:r>
              <a:rPr lang="lv-LV" sz="2000" dirty="0" smtClean="0">
                <a:solidFill>
                  <a:schemeClr val="accent2">
                    <a:lumMod val="50000"/>
                  </a:schemeClr>
                </a:solidFill>
                <a:effectLst>
                  <a:outerShdw blurRad="38100" dist="38100" dir="2700000" algn="tl">
                    <a:srgbClr val="000000">
                      <a:alpha val="43137"/>
                    </a:srgbClr>
                  </a:outerShdw>
                </a:effectLst>
              </a:rPr>
              <a:t>Kurzeme </a:t>
            </a:r>
            <a:r>
              <a:rPr lang="en-US" sz="2000" dirty="0" smtClean="0">
                <a:solidFill>
                  <a:schemeClr val="accent2">
                    <a:lumMod val="50000"/>
                  </a:schemeClr>
                </a:solidFill>
                <a:effectLst>
                  <a:outerShdw blurRad="38100" dist="38100" dir="2700000" algn="tl">
                    <a:srgbClr val="000000">
                      <a:alpha val="43137"/>
                    </a:srgbClr>
                  </a:outerShdw>
                </a:effectLst>
              </a:rPr>
              <a:t>“</a:t>
            </a:r>
            <a:r>
              <a:rPr lang="en-US" sz="2000" dirty="0">
                <a:solidFill>
                  <a:schemeClr val="accent2">
                    <a:lumMod val="50000"/>
                  </a:schemeClr>
                </a:solidFill>
                <a:effectLst>
                  <a:outerShdw blurRad="38100" dist="38100" dir="2700000" algn="tl">
                    <a:srgbClr val="000000">
                      <a:alpha val="43137"/>
                    </a:srgbClr>
                  </a:outerShdw>
                </a:effectLst>
              </a:rPr>
              <a:t>branch” jugs</a:t>
            </a:r>
            <a:r>
              <a:rPr lang="en-US" sz="2000" dirty="0" smtClean="0">
                <a:solidFill>
                  <a:schemeClr val="accent2">
                    <a:lumMod val="50000"/>
                  </a:schemeClr>
                </a:solidFill>
                <a:effectLst>
                  <a:outerShdw blurRad="38100" dist="38100" dir="2700000" algn="tl">
                    <a:srgbClr val="000000">
                      <a:alpha val="43137"/>
                    </a:srgbClr>
                  </a:outerShdw>
                </a:effectLst>
              </a:rPr>
              <a:t>.</a:t>
            </a:r>
            <a:endParaRPr lang="lv-LV" sz="2000" dirty="0" smtClean="0">
              <a:solidFill>
                <a:schemeClr val="accent2">
                  <a:lumMod val="50000"/>
                </a:schemeClr>
              </a:solidFill>
              <a:effectLst>
                <a:outerShdw blurRad="38100" dist="38100" dir="2700000" algn="tl">
                  <a:srgbClr val="000000">
                    <a:alpha val="43137"/>
                  </a:srgbClr>
                </a:outerShdw>
              </a:effectLst>
            </a:endParaRPr>
          </a:p>
          <a:p>
            <a:pPr algn="ctr">
              <a:buFont typeface="Wingdings" pitchFamily="2" charset="2"/>
              <a:buChar char="v"/>
            </a:pPr>
            <a:r>
              <a:rPr lang="lv-LV" sz="2000" dirty="0" smtClean="0">
                <a:solidFill>
                  <a:schemeClr val="accent2">
                    <a:lumMod val="50000"/>
                  </a:schemeClr>
                </a:solidFill>
                <a:effectLst>
                  <a:outerShdw blurRad="38100" dist="38100" dir="2700000" algn="tl">
                    <a:srgbClr val="000000">
                      <a:alpha val="43137"/>
                    </a:srgbClr>
                  </a:outerShdw>
                </a:effectLst>
              </a:rPr>
              <a:t>Latgale</a:t>
            </a:r>
            <a:r>
              <a:rPr lang="en-US" sz="2000" dirty="0" smtClean="0">
                <a:solidFill>
                  <a:schemeClr val="accent2">
                    <a:lumMod val="50000"/>
                  </a:schemeClr>
                </a:solidFill>
                <a:effectLst>
                  <a:outerShdw blurRad="38100" dist="38100" dir="2700000" algn="tl">
                    <a:srgbClr val="000000">
                      <a:alpha val="43137"/>
                    </a:srgbClr>
                  </a:outerShdw>
                </a:effectLst>
              </a:rPr>
              <a:t> </a:t>
            </a:r>
            <a:r>
              <a:rPr lang="en-US" sz="2000" dirty="0">
                <a:solidFill>
                  <a:schemeClr val="accent2">
                    <a:lumMod val="50000"/>
                  </a:schemeClr>
                </a:solidFill>
                <a:effectLst>
                  <a:outerShdw blurRad="38100" dist="38100" dir="2700000" algn="tl">
                    <a:srgbClr val="000000">
                      <a:alpha val="43137"/>
                    </a:srgbClr>
                  </a:outerShdw>
                </a:effectLst>
              </a:rPr>
              <a:t>region pottery </a:t>
            </a:r>
            <a:r>
              <a:rPr lang="en-US" sz="2000" dirty="0" smtClean="0">
                <a:solidFill>
                  <a:schemeClr val="accent2">
                    <a:lumMod val="50000"/>
                  </a:schemeClr>
                </a:solidFill>
                <a:effectLst>
                  <a:outerShdw blurRad="38100" dist="38100" dir="2700000" algn="tl">
                    <a:srgbClr val="000000">
                      <a:alpha val="43137"/>
                    </a:srgbClr>
                  </a:outerShdw>
                </a:effectLst>
              </a:rPr>
              <a:t>is</a:t>
            </a:r>
            <a:r>
              <a:rPr lang="lv-LV" sz="2000" dirty="0" smtClean="0">
                <a:solidFill>
                  <a:schemeClr val="accent2">
                    <a:lumMod val="50000"/>
                  </a:schemeClr>
                </a:solidFill>
                <a:effectLst>
                  <a:outerShdw blurRad="38100" dist="38100" dir="2700000" algn="tl">
                    <a:srgbClr val="000000">
                      <a:alpha val="43137"/>
                    </a:srgbClr>
                  </a:outerShdw>
                </a:effectLst>
              </a:rPr>
              <a:t> </a:t>
            </a:r>
            <a:r>
              <a:rPr lang="en-US" sz="2000" dirty="0" smtClean="0">
                <a:solidFill>
                  <a:schemeClr val="accent2">
                    <a:lumMod val="50000"/>
                  </a:schemeClr>
                </a:solidFill>
                <a:effectLst>
                  <a:outerShdw blurRad="38100" dist="38100" dir="2700000" algn="tl">
                    <a:srgbClr val="000000">
                      <a:alpha val="43137"/>
                    </a:srgbClr>
                  </a:outerShdw>
                </a:effectLst>
              </a:rPr>
              <a:t>particularly</a:t>
            </a:r>
            <a:r>
              <a:rPr lang="en-US" sz="2000" dirty="0">
                <a:solidFill>
                  <a:schemeClr val="accent2">
                    <a:lumMod val="50000"/>
                  </a:schemeClr>
                </a:solidFill>
                <a:effectLst>
                  <a:outerShdw blurRad="38100" dist="38100" dir="2700000" algn="tl">
                    <a:srgbClr val="000000">
                      <a:alpha val="43137"/>
                    </a:srgbClr>
                  </a:outerShdw>
                </a:effectLst>
              </a:rPr>
              <a:t> famous. It is characterized by brightly colored glazed pots, cups, bowls, vases, candlesticks and whistlers (objects that, when blown into, make whistle-like sounds</a:t>
            </a:r>
            <a:r>
              <a:rPr lang="en-US" sz="2000" dirty="0" smtClean="0">
                <a:solidFill>
                  <a:schemeClr val="accent2">
                    <a:lumMod val="50000"/>
                  </a:schemeClr>
                </a:solidFill>
                <a:effectLst>
                  <a:outerShdw blurRad="38100" dist="38100" dir="2700000" algn="tl">
                    <a:srgbClr val="000000">
                      <a:alpha val="43137"/>
                    </a:srgbClr>
                  </a:outerShdw>
                </a:effectLst>
              </a:rPr>
              <a:t>).</a:t>
            </a:r>
            <a:endParaRPr lang="lv-LV" sz="2000" dirty="0" smtClean="0">
              <a:solidFill>
                <a:schemeClr val="accent2">
                  <a:lumMod val="50000"/>
                </a:schemeClr>
              </a:solidFill>
              <a:effectLst>
                <a:outerShdw blurRad="38100" dist="38100" dir="2700000" algn="tl">
                  <a:srgbClr val="000000">
                    <a:alpha val="43137"/>
                  </a:srgbClr>
                </a:outerShdw>
              </a:effectLst>
            </a:endParaRPr>
          </a:p>
          <a:p>
            <a:pPr algn="ctr">
              <a:buFont typeface="Wingdings" pitchFamily="2" charset="2"/>
              <a:buChar char="v"/>
            </a:pPr>
            <a:r>
              <a:rPr lang="lv-LV" sz="2000" dirty="0" smtClean="0">
                <a:solidFill>
                  <a:schemeClr val="accent2">
                    <a:lumMod val="50000"/>
                  </a:schemeClr>
                </a:solidFill>
                <a:effectLst>
                  <a:outerShdw blurRad="38100" dist="38100" dir="2700000" algn="tl">
                    <a:srgbClr val="000000">
                      <a:alpha val="43137"/>
                    </a:srgbClr>
                  </a:outerShdw>
                </a:effectLst>
              </a:rPr>
              <a:t>Latgale</a:t>
            </a:r>
            <a:r>
              <a:rPr lang="en-US" sz="2000" dirty="0">
                <a:solidFill>
                  <a:schemeClr val="accent2">
                    <a:lumMod val="50000"/>
                  </a:schemeClr>
                </a:solidFill>
                <a:effectLst>
                  <a:outerShdw blurRad="38100" dist="38100" dir="2700000" algn="tl">
                    <a:srgbClr val="000000">
                      <a:alpha val="43137"/>
                    </a:srgbClr>
                  </a:outerShdw>
                </a:effectLst>
              </a:rPr>
              <a:t> ceramics masters work in authentic conditions in country farms and kilns. Often masters offers to participate in the process of making ceramics.</a:t>
            </a:r>
            <a:endParaRPr lang="lv-LV" sz="2000" dirty="0">
              <a:solidFill>
                <a:schemeClr val="accent2">
                  <a:lumMod val="50000"/>
                </a:schemeClr>
              </a:solidFill>
              <a:effectLst>
                <a:outerShdw blurRad="38100" dist="38100" dir="2700000" algn="tl">
                  <a:srgbClr val="000000">
                    <a:alpha val="43137"/>
                  </a:srgbClr>
                </a:outerShdw>
              </a:effectLst>
            </a:endParaRPr>
          </a:p>
          <a:p>
            <a:endParaRPr lang="lv-LV" sz="2000" dirty="0">
              <a:solidFill>
                <a:schemeClr val="accent2">
                  <a:lumMod val="50000"/>
                </a:schemeClr>
              </a:solidFill>
            </a:endParaRPr>
          </a:p>
        </p:txBody>
      </p:sp>
      <p:pic>
        <p:nvPicPr>
          <p:cNvPr id="2050" name="Picture 2" descr="http://y.delfi.lv/norm/contest/50/1254888_8aknvm.jpe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63115" y="3466395"/>
            <a:ext cx="3753232" cy="26448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4" name="Picture 6" descr="http://y.delfi.lv/norm/53098/1254644_da3rPv.jpe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63115" y="404664"/>
            <a:ext cx="3740684" cy="28084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 xmlns:p14="http://schemas.microsoft.com/office/powerpoint/2010/main" val="60597678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4258816" cy="6129520"/>
          </a:xfrm>
          <a:solidFill>
            <a:schemeClr val="bg1">
              <a:alpha val="90000"/>
            </a:schemeClr>
          </a:solidFill>
        </p:spPr>
        <p:txBody>
          <a:bodyPr>
            <a:normAutofit fontScale="92500" lnSpcReduction="10000"/>
          </a:bodyPr>
          <a:lstStyle/>
          <a:p>
            <a:pPr>
              <a:buFont typeface="Wingdings" pitchFamily="2" charset="2"/>
              <a:buChar char="v"/>
            </a:pPr>
            <a:r>
              <a:rPr lang="en-US" dirty="0">
                <a:effectLst>
                  <a:outerShdw blurRad="38100" dist="38100" dir="2700000" algn="tl">
                    <a:srgbClr val="000000">
                      <a:alpha val="43137"/>
                    </a:srgbClr>
                  </a:outerShdw>
                </a:effectLst>
              </a:rPr>
              <a:t> </a:t>
            </a:r>
            <a:r>
              <a:rPr lang="en-US" sz="3500" dirty="0">
                <a:solidFill>
                  <a:schemeClr val="accent2">
                    <a:lumMod val="50000"/>
                  </a:schemeClr>
                </a:solidFill>
                <a:effectLst>
                  <a:outerShdw blurRad="38100" dist="38100" dir="2700000" algn="tl">
                    <a:srgbClr val="000000">
                      <a:alpha val="43137"/>
                    </a:srgbClr>
                  </a:outerShdw>
                </a:effectLst>
              </a:rPr>
              <a:t>Latvians from ceramic has manufactured the majority of kitchen tools. In particular much praises is Latvian ceramics from </a:t>
            </a:r>
            <a:r>
              <a:rPr lang="lv-LV" sz="3500" dirty="0" smtClean="0">
                <a:solidFill>
                  <a:schemeClr val="accent2">
                    <a:lumMod val="50000"/>
                  </a:schemeClr>
                </a:solidFill>
                <a:effectLst>
                  <a:outerShdw blurRad="38100" dist="38100" dir="2700000" algn="tl">
                    <a:srgbClr val="000000">
                      <a:alpha val="43137"/>
                    </a:srgbClr>
                  </a:outerShdw>
                </a:effectLst>
              </a:rPr>
              <a:t>Latgale</a:t>
            </a:r>
            <a:r>
              <a:rPr lang="en-US" sz="3500" dirty="0" smtClean="0">
                <a:solidFill>
                  <a:schemeClr val="accent2">
                    <a:lumMod val="50000"/>
                  </a:schemeClr>
                </a:solidFill>
                <a:effectLst>
                  <a:outerShdw blurRad="38100" dist="38100" dir="2700000" algn="tl">
                    <a:srgbClr val="000000">
                      <a:alpha val="43137"/>
                    </a:srgbClr>
                  </a:outerShdw>
                </a:effectLst>
              </a:rPr>
              <a:t>, </a:t>
            </a:r>
            <a:r>
              <a:rPr lang="en-US" sz="3500" dirty="0">
                <a:solidFill>
                  <a:schemeClr val="accent2">
                    <a:lumMod val="50000"/>
                  </a:schemeClr>
                </a:solidFill>
                <a:effectLst>
                  <a:outerShdw blurRad="38100" dist="38100" dir="2700000" algn="tl">
                    <a:srgbClr val="000000">
                      <a:alpha val="43137"/>
                    </a:srgbClr>
                  </a:outerShdw>
                </a:effectLst>
              </a:rPr>
              <a:t>where each product is fashioned as a work of art - jugs, bowls, candlesticks, kitchen set, dishes, figurines, and much more.</a:t>
            </a:r>
            <a:endParaRPr lang="lv-LV" sz="3500" dirty="0">
              <a:solidFill>
                <a:schemeClr val="accent2">
                  <a:lumMod val="50000"/>
                </a:schemeClr>
              </a:solidFill>
              <a:effectLst>
                <a:outerShdw blurRad="38100" dist="38100" dir="2700000" algn="tl">
                  <a:srgbClr val="000000">
                    <a:alpha val="43137"/>
                  </a:srgbClr>
                </a:outerShdw>
              </a:effectLst>
            </a:endParaRPr>
          </a:p>
        </p:txBody>
      </p:sp>
      <p:pic>
        <p:nvPicPr>
          <p:cNvPr id="3074" name="Picture 2" descr="http://dati.ekociemati.lv/eco/catalogueimgadd/img_233_1339139857.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883402" y="3429000"/>
            <a:ext cx="4044235" cy="30331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076" name="Picture 4" descr="http://y.delfi.lv/norm/53098/1254914_ZUxvoz.jpe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83402" y="332656"/>
            <a:ext cx="4044235" cy="28891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 xmlns:p14="http://schemas.microsoft.com/office/powerpoint/2010/main" val="46515311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solidFill>
            <a:schemeClr val="bg1">
              <a:alpha val="74000"/>
            </a:schemeClr>
          </a:solidFill>
          <a:ln w="12700">
            <a:solidFill>
              <a:schemeClr val="bg1"/>
            </a:solidFill>
          </a:ln>
        </p:spPr>
        <p:txBody>
          <a:bodyPr/>
          <a:lstStyle/>
          <a:p>
            <a:r>
              <a:rPr lang="en-US" dirty="0" smtClean="0">
                <a:solidFill>
                  <a:schemeClr val="accent2">
                    <a:lumMod val="50000"/>
                  </a:schemeClr>
                </a:solidFill>
              </a:rPr>
              <a:t>Ceramic plates and vases</a:t>
            </a:r>
            <a:endParaRPr lang="en-US" dirty="0">
              <a:solidFill>
                <a:schemeClr val="accent2">
                  <a:lumMod val="50000"/>
                </a:schemeClr>
              </a:solidFill>
            </a:endParaRPr>
          </a:p>
        </p:txBody>
      </p:sp>
      <p:sp>
        <p:nvSpPr>
          <p:cNvPr id="3" name="Содержимое 2"/>
          <p:cNvSpPr>
            <a:spLocks noGrp="1"/>
          </p:cNvSpPr>
          <p:nvPr>
            <p:ph idx="1"/>
          </p:nvPr>
        </p:nvSpPr>
        <p:spPr>
          <a:solidFill>
            <a:schemeClr val="bg1">
              <a:alpha val="74000"/>
            </a:schemeClr>
          </a:solidFill>
          <a:ln w="12700">
            <a:solidFill>
              <a:schemeClr val="bg1"/>
            </a:solidFill>
          </a:ln>
        </p:spPr>
        <p:txBody>
          <a:bodyPr/>
          <a:lstStyle/>
          <a:p>
            <a:r>
              <a:rPr lang="en-US" dirty="0" smtClean="0">
                <a:solidFill>
                  <a:schemeClr val="accent2">
                    <a:lumMod val="50000"/>
                  </a:schemeClr>
                </a:solidFill>
                <a:effectLst>
                  <a:outerShdw blurRad="38100" dist="38100" dir="2700000" algn="tl">
                    <a:srgbClr val="000000">
                      <a:alpha val="43137"/>
                    </a:srgbClr>
                  </a:outerShdw>
                </a:effectLst>
              </a:rPr>
              <a:t>Some of the most beautiful ceramic plates and vases Latvia has to offer are made in </a:t>
            </a:r>
            <a:r>
              <a:rPr lang="lv-LV" dirty="0" smtClean="0">
                <a:solidFill>
                  <a:schemeClr val="accent2">
                    <a:lumMod val="50000"/>
                  </a:schemeClr>
                </a:solidFill>
                <a:effectLst>
                  <a:outerShdw blurRad="38100" dist="38100" dir="2700000" algn="tl">
                    <a:srgbClr val="000000">
                      <a:alpha val="43137"/>
                    </a:srgbClr>
                  </a:outerShdw>
                </a:effectLst>
              </a:rPr>
              <a:t>Latgale</a:t>
            </a:r>
            <a:r>
              <a:rPr lang="en-US" dirty="0" smtClean="0">
                <a:solidFill>
                  <a:schemeClr val="accent2">
                    <a:lumMod val="50000"/>
                  </a:schemeClr>
                </a:solidFill>
                <a:effectLst>
                  <a:outerShdw blurRad="38100" dist="38100" dir="2700000" algn="tl">
                    <a:srgbClr val="000000">
                      <a:alpha val="43137"/>
                    </a:srgbClr>
                  </a:outerShdw>
                </a:effectLst>
              </a:rPr>
              <a:t> </a:t>
            </a:r>
            <a:r>
              <a:rPr lang="en-US" dirty="0" smtClean="0">
                <a:solidFill>
                  <a:schemeClr val="accent2">
                    <a:lumMod val="50000"/>
                  </a:schemeClr>
                </a:solidFill>
                <a:effectLst>
                  <a:outerShdw blurRad="38100" dist="38100" dir="2700000" algn="tl">
                    <a:srgbClr val="000000">
                      <a:alpha val="43137"/>
                    </a:srgbClr>
                  </a:outerShdw>
                </a:effectLst>
              </a:rPr>
              <a:t>region in Eastern Latvia. The earthy tones and traditional Latvian patterns have made </a:t>
            </a:r>
            <a:r>
              <a:rPr lang="lv-LV" dirty="0" smtClean="0">
                <a:solidFill>
                  <a:schemeClr val="accent2">
                    <a:lumMod val="50000"/>
                  </a:schemeClr>
                </a:solidFill>
                <a:effectLst>
                  <a:outerShdw blurRad="38100" dist="38100" dir="2700000" algn="tl">
                    <a:srgbClr val="000000">
                      <a:alpha val="43137"/>
                    </a:srgbClr>
                  </a:outerShdw>
                </a:effectLst>
              </a:rPr>
              <a:t>Latgale </a:t>
            </a:r>
            <a:r>
              <a:rPr lang="en-US" dirty="0" smtClean="0">
                <a:solidFill>
                  <a:schemeClr val="accent2">
                    <a:lumMod val="50000"/>
                  </a:schemeClr>
                </a:solidFill>
                <a:effectLst>
                  <a:outerShdw blurRad="38100" dist="38100" dir="2700000" algn="tl">
                    <a:srgbClr val="000000">
                      <a:alpha val="43137"/>
                    </a:srgbClr>
                  </a:outerShdw>
                </a:effectLst>
              </a:rPr>
              <a:t>ceramics </a:t>
            </a:r>
            <a:r>
              <a:rPr lang="en-US" dirty="0" smtClean="0">
                <a:solidFill>
                  <a:schemeClr val="accent2">
                    <a:lumMod val="50000"/>
                  </a:schemeClr>
                </a:solidFill>
                <a:effectLst>
                  <a:outerShdw blurRad="38100" dist="38100" dir="2700000" algn="tl">
                    <a:srgbClr val="000000">
                      <a:alpha val="43137"/>
                    </a:srgbClr>
                  </a:outerShdw>
                </a:effectLst>
              </a:rPr>
              <a:t>popular outside of Latvia. Each vase is hand made and burned fire-wood heated oven, as a result the color theme will be slightly different for each item. </a:t>
            </a:r>
            <a:endParaRPr lang="ru-RU" dirty="0">
              <a:solidFill>
                <a:schemeClr val="accent2">
                  <a:lumMod val="50000"/>
                </a:schemeClr>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1">
              <a:alpha val="68000"/>
            </a:schemeClr>
          </a:solidFill>
          <a:ln>
            <a:solidFill>
              <a:schemeClr val="bg1"/>
            </a:solidFill>
          </a:ln>
        </p:spPr>
        <p:txBody>
          <a:bodyPr/>
          <a:lstStyle/>
          <a:p>
            <a:r>
              <a:rPr lang="lv-LV" dirty="0" smtClean="0">
                <a:solidFill>
                  <a:schemeClr val="accent2">
                    <a:lumMod val="50000"/>
                  </a:schemeClr>
                </a:solidFill>
              </a:rPr>
              <a:t>Collection of Latgalian ceramics</a:t>
            </a:r>
            <a:endParaRPr lang="ru-RU" dirty="0">
              <a:solidFill>
                <a:schemeClr val="accent2">
                  <a:lumMod val="50000"/>
                </a:schemeClr>
              </a:solidFill>
            </a:endParaRPr>
          </a:p>
        </p:txBody>
      </p:sp>
      <p:sp>
        <p:nvSpPr>
          <p:cNvPr id="3" name="Содержимое 2"/>
          <p:cNvSpPr>
            <a:spLocks noGrp="1"/>
          </p:cNvSpPr>
          <p:nvPr>
            <p:ph idx="1"/>
          </p:nvPr>
        </p:nvSpPr>
        <p:spPr>
          <a:xfrm>
            <a:off x="467544" y="1988840"/>
            <a:ext cx="8229600" cy="3917032"/>
          </a:xfrm>
          <a:solidFill>
            <a:schemeClr val="bg1">
              <a:alpha val="83000"/>
            </a:schemeClr>
          </a:solidFill>
          <a:ln>
            <a:solidFill>
              <a:schemeClr val="bg1"/>
            </a:solidFill>
          </a:ln>
        </p:spPr>
        <p:txBody>
          <a:bodyPr/>
          <a:lstStyle/>
          <a:p>
            <a:pPr marL="0" indent="0">
              <a:buNone/>
            </a:pPr>
            <a:r>
              <a:rPr lang="en-US" dirty="0" smtClean="0">
                <a:solidFill>
                  <a:schemeClr val="accent2">
                    <a:lumMod val="50000"/>
                  </a:schemeClr>
                </a:solidFill>
                <a:effectLst>
                  <a:outerShdw blurRad="38100" dist="38100" dir="2700000" algn="tl">
                    <a:srgbClr val="000000">
                      <a:alpha val="43137"/>
                    </a:srgbClr>
                  </a:outerShdw>
                </a:effectLst>
              </a:rPr>
              <a:t>A visitor should not miss a major collection of </a:t>
            </a:r>
            <a:r>
              <a:rPr lang="de-DE" dirty="0" smtClean="0">
                <a:solidFill>
                  <a:schemeClr val="accent2">
                    <a:lumMod val="50000"/>
                  </a:schemeClr>
                </a:solidFill>
                <a:effectLst>
                  <a:outerShdw blurRad="38100" dist="38100" dir="2700000" algn="tl">
                    <a:srgbClr val="000000">
                      <a:alpha val="43137"/>
                    </a:srgbClr>
                  </a:outerShdw>
                </a:effectLst>
              </a:rPr>
              <a:t>Latgalian</a:t>
            </a:r>
            <a:r>
              <a:rPr lang="en-US" dirty="0" smtClean="0">
                <a:solidFill>
                  <a:schemeClr val="accent2">
                    <a:lumMod val="50000"/>
                  </a:schemeClr>
                </a:solidFill>
                <a:effectLst>
                  <a:outerShdw blurRad="38100" dist="38100" dir="2700000" algn="tl">
                    <a:srgbClr val="000000">
                      <a:alpha val="43137"/>
                    </a:srgbClr>
                  </a:outerShdw>
                </a:effectLst>
              </a:rPr>
              <a:t> </a:t>
            </a:r>
            <a:r>
              <a:rPr lang="en-US" dirty="0" smtClean="0">
                <a:solidFill>
                  <a:schemeClr val="accent2">
                    <a:lumMod val="50000"/>
                  </a:schemeClr>
                </a:solidFill>
                <a:effectLst>
                  <a:outerShdw blurRad="38100" dist="38100" dir="2700000" algn="tl">
                    <a:srgbClr val="000000">
                      <a:alpha val="43137"/>
                    </a:srgbClr>
                  </a:outerShdw>
                </a:effectLst>
              </a:rPr>
              <a:t>ceramics, paintings and ethnographical objects in the </a:t>
            </a:r>
            <a:r>
              <a:rPr lang="lv-LV" dirty="0" smtClean="0">
                <a:solidFill>
                  <a:schemeClr val="accent2">
                    <a:lumMod val="50000"/>
                  </a:schemeClr>
                </a:solidFill>
                <a:effectLst>
                  <a:outerShdw blurRad="38100" dist="38100" dir="2700000" algn="tl">
                    <a:srgbClr val="000000">
                      <a:alpha val="43137"/>
                    </a:srgbClr>
                  </a:outerShdw>
                </a:effectLst>
              </a:rPr>
              <a:t>Latgale</a:t>
            </a:r>
            <a:r>
              <a:rPr lang="en-US" dirty="0" smtClean="0">
                <a:solidFill>
                  <a:schemeClr val="accent2">
                    <a:lumMod val="50000"/>
                  </a:schemeClr>
                </a:solidFill>
                <a:effectLst>
                  <a:outerShdw blurRad="38100" dist="38100" dir="2700000" algn="tl">
                    <a:srgbClr val="000000">
                      <a:alpha val="43137"/>
                    </a:srgbClr>
                  </a:outerShdw>
                </a:effectLst>
              </a:rPr>
              <a:t> </a:t>
            </a:r>
            <a:r>
              <a:rPr lang="en-US" dirty="0" smtClean="0">
                <a:solidFill>
                  <a:schemeClr val="accent2">
                    <a:lumMod val="50000"/>
                  </a:schemeClr>
                </a:solidFill>
                <a:effectLst>
                  <a:outerShdw blurRad="38100" dist="38100" dir="2700000" algn="tl">
                    <a:srgbClr val="000000">
                      <a:alpha val="43137"/>
                    </a:srgbClr>
                  </a:outerShdw>
                </a:effectLst>
              </a:rPr>
              <a:t>cultural history museum. The collection can be viewed at two permanent expositions </a:t>
            </a:r>
            <a:r>
              <a:rPr lang="en-US" dirty="0" smtClean="0">
                <a:solidFill>
                  <a:schemeClr val="accent2">
                    <a:lumMod val="50000"/>
                  </a:schemeClr>
                </a:solidFill>
                <a:effectLst>
                  <a:outerShdw blurRad="38100" dist="38100" dir="2700000" algn="tl">
                    <a:srgbClr val="000000">
                      <a:alpha val="43137"/>
                    </a:srgbClr>
                  </a:outerShdw>
                </a:effectLst>
              </a:rPr>
              <a:t>–</a:t>
            </a:r>
            <a:r>
              <a:rPr lang="lv-LV" dirty="0" smtClean="0">
                <a:solidFill>
                  <a:schemeClr val="accent2">
                    <a:lumMod val="50000"/>
                  </a:schemeClr>
                </a:solidFill>
                <a:effectLst>
                  <a:outerShdw blurRad="38100" dist="38100" dir="2700000" algn="tl">
                    <a:srgbClr val="000000">
                      <a:alpha val="43137"/>
                    </a:srgbClr>
                  </a:outerShdw>
                </a:effectLst>
              </a:rPr>
              <a:t> Rēzekne </a:t>
            </a:r>
            <a:r>
              <a:rPr lang="en-US" dirty="0" smtClean="0">
                <a:solidFill>
                  <a:schemeClr val="accent2">
                    <a:lumMod val="50000"/>
                  </a:schemeClr>
                </a:solidFill>
                <a:effectLst>
                  <a:outerShdw blurRad="38100" dist="38100" dir="2700000" algn="tl">
                    <a:srgbClr val="000000">
                      <a:alpha val="43137"/>
                    </a:srgbClr>
                  </a:outerShdw>
                </a:effectLst>
              </a:rPr>
              <a:t>during </a:t>
            </a:r>
            <a:r>
              <a:rPr lang="en-US" dirty="0" smtClean="0">
                <a:solidFill>
                  <a:schemeClr val="accent2">
                    <a:lumMod val="50000"/>
                  </a:schemeClr>
                </a:solidFill>
                <a:effectLst>
                  <a:outerShdw blurRad="38100" dist="38100" dir="2700000" algn="tl">
                    <a:srgbClr val="000000">
                      <a:alpha val="43137"/>
                    </a:srgbClr>
                  </a:outerShdw>
                </a:effectLst>
              </a:rPr>
              <a:t>the ages, and </a:t>
            </a:r>
            <a:r>
              <a:rPr lang="lv-LV" dirty="0" smtClean="0">
                <a:solidFill>
                  <a:schemeClr val="accent2">
                    <a:lumMod val="50000"/>
                  </a:schemeClr>
                </a:solidFill>
                <a:effectLst>
                  <a:outerShdw blurRad="38100" dist="38100" dir="2700000" algn="tl">
                    <a:srgbClr val="000000">
                      <a:alpha val="43137"/>
                    </a:srgbClr>
                  </a:outerShdw>
                </a:effectLst>
              </a:rPr>
              <a:t>Latgale</a:t>
            </a:r>
            <a:r>
              <a:rPr lang="en-US" dirty="0" smtClean="0">
                <a:solidFill>
                  <a:schemeClr val="accent2">
                    <a:lumMod val="50000"/>
                  </a:schemeClr>
                </a:solidFill>
                <a:effectLst>
                  <a:outerShdw blurRad="38100" dist="38100" dir="2700000" algn="tl">
                    <a:srgbClr val="000000">
                      <a:alpha val="43137"/>
                    </a:srgbClr>
                  </a:outerShdw>
                </a:effectLst>
              </a:rPr>
              <a:t> </a:t>
            </a:r>
            <a:r>
              <a:rPr lang="en-US" dirty="0" smtClean="0">
                <a:solidFill>
                  <a:schemeClr val="accent2">
                    <a:lumMod val="50000"/>
                  </a:schemeClr>
                </a:solidFill>
                <a:effectLst>
                  <a:outerShdw blurRad="38100" dist="38100" dir="2700000" algn="tl">
                    <a:srgbClr val="000000">
                      <a:alpha val="43137"/>
                    </a:srgbClr>
                  </a:outerShdw>
                </a:effectLst>
              </a:rPr>
              <a:t>ceramics.</a:t>
            </a:r>
            <a:endParaRPr lang="ru-RU" dirty="0">
              <a:solidFill>
                <a:schemeClr val="accent2">
                  <a:lumMod val="50000"/>
                </a:schemeClr>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idx="1"/>
          </p:nvPr>
        </p:nvSpPr>
        <p:spPr>
          <a:xfrm>
            <a:off x="323528" y="4077072"/>
            <a:ext cx="2304256" cy="504056"/>
          </a:xfrm>
          <a:ln w="25400">
            <a:noFill/>
          </a:ln>
        </p:spPr>
        <p:txBody>
          <a:bodyPr>
            <a:normAutofit/>
          </a:bodyPr>
          <a:lstStyle/>
          <a:p>
            <a:pPr algn="ctr"/>
            <a:r>
              <a:rPr lang="en-US" sz="1800" b="0" dirty="0" smtClean="0">
                <a:solidFill>
                  <a:schemeClr val="accent2">
                    <a:lumMod val="50000"/>
                  </a:schemeClr>
                </a:solidFill>
                <a:effectLst>
                  <a:outerShdw blurRad="38100" dist="38100" dir="2700000" algn="tl">
                    <a:srgbClr val="000000">
                      <a:alpha val="43137"/>
                    </a:srgbClr>
                  </a:outerShdw>
                </a:effectLst>
              </a:rPr>
              <a:t>A metallic replica</a:t>
            </a:r>
            <a:endParaRPr lang="ru-RU" sz="1800" b="0" dirty="0">
              <a:solidFill>
                <a:schemeClr val="accent2">
                  <a:lumMod val="50000"/>
                </a:schemeClr>
              </a:solidFill>
              <a:effectLst>
                <a:outerShdw blurRad="38100" dist="38100" dir="2700000" algn="tl">
                  <a:srgbClr val="000000">
                    <a:alpha val="43137"/>
                  </a:srgbClr>
                </a:outerShdw>
              </a:effectLst>
            </a:endParaRPr>
          </a:p>
        </p:txBody>
      </p:sp>
      <p:sp>
        <p:nvSpPr>
          <p:cNvPr id="7" name="Содержимое 6"/>
          <p:cNvSpPr>
            <a:spLocks noGrp="1"/>
          </p:cNvSpPr>
          <p:nvPr>
            <p:ph sz="half" idx="2"/>
          </p:nvPr>
        </p:nvSpPr>
        <p:spPr>
          <a:xfrm>
            <a:off x="2339752" y="4293096"/>
            <a:ext cx="2088232" cy="720080"/>
          </a:xfrm>
        </p:spPr>
        <p:txBody>
          <a:bodyPr>
            <a:normAutofit fontScale="62500" lnSpcReduction="20000"/>
          </a:bodyPr>
          <a:lstStyle/>
          <a:p>
            <a:pPr algn="just">
              <a:buNone/>
            </a:pPr>
            <a:r>
              <a:rPr lang="lv-LV" dirty="0" smtClean="0">
                <a:solidFill>
                  <a:schemeClr val="accent2">
                    <a:lumMod val="50000"/>
                  </a:schemeClr>
                </a:solidFill>
                <a:effectLst>
                  <a:outerShdw blurRad="38100" dist="38100" dir="2700000" algn="tl">
                    <a:srgbClr val="000000">
                      <a:alpha val="43137"/>
                    </a:srgbClr>
                  </a:outerShdw>
                </a:effectLst>
              </a:rPr>
              <a:t>	</a:t>
            </a:r>
            <a:r>
              <a:rPr lang="lv-LV" dirty="0" err="1" smtClean="0">
                <a:solidFill>
                  <a:schemeClr val="accent2">
                    <a:lumMod val="50000"/>
                  </a:schemeClr>
                </a:solidFill>
                <a:effectLst>
                  <a:outerShdw blurRad="38100" dist="38100" dir="2700000" algn="tl">
                    <a:srgbClr val="000000">
                      <a:alpha val="43137"/>
                    </a:srgbClr>
                  </a:outerShdw>
                </a:effectLst>
              </a:rPr>
              <a:t>Pārosis</a:t>
            </a:r>
            <a:r>
              <a:rPr lang="lv-LV" dirty="0" smtClean="0">
                <a:solidFill>
                  <a:schemeClr val="accent2">
                    <a:lumMod val="50000"/>
                  </a:schemeClr>
                </a:solidFill>
                <a:effectLst>
                  <a:outerShdw blurRad="38100" dist="38100" dir="2700000" algn="tl">
                    <a:srgbClr val="000000">
                      <a:alpha val="43137"/>
                    </a:srgbClr>
                  </a:outerShdw>
                </a:effectLst>
              </a:rPr>
              <a:t> </a:t>
            </a:r>
            <a:r>
              <a:rPr lang="en-US" dirty="0" smtClean="0">
                <a:solidFill>
                  <a:schemeClr val="accent2">
                    <a:lumMod val="50000"/>
                  </a:schemeClr>
                </a:solidFill>
                <a:effectLst>
                  <a:outerShdw blurRad="38100" dist="38100" dir="2700000" algn="tl">
                    <a:srgbClr val="000000">
                      <a:alpha val="43137"/>
                    </a:srgbClr>
                  </a:outerShdw>
                </a:effectLst>
              </a:rPr>
              <a:t>in </a:t>
            </a:r>
            <a:r>
              <a:rPr lang="en-US" dirty="0" smtClean="0">
                <a:solidFill>
                  <a:schemeClr val="accent2">
                    <a:lumMod val="50000"/>
                  </a:schemeClr>
                </a:solidFill>
                <a:effectLst>
                  <a:outerShdw blurRad="38100" dist="38100" dir="2700000" algn="tl">
                    <a:srgbClr val="000000">
                      <a:alpha val="43137"/>
                    </a:srgbClr>
                  </a:outerShdw>
                </a:effectLst>
              </a:rPr>
              <a:t>birch bark</a:t>
            </a:r>
            <a:r>
              <a:rPr lang="lv-LV" dirty="0" smtClean="0">
                <a:solidFill>
                  <a:schemeClr val="accent2">
                    <a:lumMod val="50000"/>
                  </a:schemeClr>
                </a:solidFill>
                <a:effectLst>
                  <a:outerShdw blurRad="38100" dist="38100" dir="2700000" algn="tl">
                    <a:srgbClr val="000000">
                      <a:alpha val="43137"/>
                    </a:srgbClr>
                  </a:outerShdw>
                </a:effectLst>
              </a:rPr>
              <a:t> </a:t>
            </a:r>
            <a:r>
              <a:rPr lang="en-US" dirty="0" smtClean="0">
                <a:solidFill>
                  <a:schemeClr val="accent2">
                    <a:lumMod val="50000"/>
                  </a:schemeClr>
                </a:solidFill>
                <a:effectLst>
                  <a:outerShdw blurRad="38100" dist="38100" dir="2700000" algn="tl">
                    <a:srgbClr val="000000">
                      <a:alpha val="43137"/>
                    </a:srgbClr>
                  </a:outerShdw>
                </a:effectLst>
              </a:rPr>
              <a:t>for protection, its handle is missing</a:t>
            </a:r>
            <a:endParaRPr lang="ru-RU" dirty="0">
              <a:solidFill>
                <a:schemeClr val="accent2">
                  <a:lumMod val="50000"/>
                </a:schemeClr>
              </a:solidFill>
              <a:effectLst>
                <a:outerShdw blurRad="38100" dist="38100" dir="2700000" algn="tl">
                  <a:srgbClr val="000000">
                    <a:alpha val="43137"/>
                  </a:srgbClr>
                </a:outerShdw>
              </a:effectLst>
            </a:endParaRPr>
          </a:p>
        </p:txBody>
      </p:sp>
      <p:sp>
        <p:nvSpPr>
          <p:cNvPr id="8" name="Текст 7"/>
          <p:cNvSpPr>
            <a:spLocks noGrp="1"/>
          </p:cNvSpPr>
          <p:nvPr>
            <p:ph type="body" sz="quarter" idx="3"/>
          </p:nvPr>
        </p:nvSpPr>
        <p:spPr>
          <a:xfrm>
            <a:off x="4463988" y="4293096"/>
            <a:ext cx="2232248" cy="360040"/>
          </a:xfrm>
        </p:spPr>
        <p:txBody>
          <a:bodyPr>
            <a:normAutofit fontScale="92500" lnSpcReduction="10000"/>
          </a:bodyPr>
          <a:lstStyle/>
          <a:p>
            <a:pPr algn="ctr"/>
            <a:r>
              <a:rPr lang="lv-LV" sz="2000" b="0" dirty="0">
                <a:solidFill>
                  <a:schemeClr val="accent2">
                    <a:lumMod val="50000"/>
                  </a:schemeClr>
                </a:solidFill>
                <a:effectLst>
                  <a:outerShdw blurRad="38100" dist="38100" dir="2700000" algn="tl">
                    <a:srgbClr val="000000">
                      <a:alpha val="43137"/>
                    </a:srgbClr>
                  </a:outerShdw>
                </a:effectLst>
              </a:rPr>
              <a:t>M</a:t>
            </a:r>
            <a:r>
              <a:rPr lang="lv-LV" sz="2000" b="0" dirty="0" smtClean="0">
                <a:solidFill>
                  <a:schemeClr val="accent2">
                    <a:lumMod val="50000"/>
                  </a:schemeClr>
                </a:solidFill>
                <a:effectLst>
                  <a:outerShdw blurRad="38100" dist="38100" dir="2700000" algn="tl">
                    <a:srgbClr val="000000">
                      <a:alpha val="43137"/>
                    </a:srgbClr>
                  </a:outerShdw>
                </a:effectLst>
              </a:rPr>
              <a:t>ug</a:t>
            </a:r>
            <a:endParaRPr lang="ru-RU" sz="2000" b="0" dirty="0">
              <a:solidFill>
                <a:schemeClr val="accent2">
                  <a:lumMod val="50000"/>
                </a:schemeClr>
              </a:solidFill>
              <a:effectLst>
                <a:outerShdw blurRad="38100" dist="38100" dir="2700000" algn="tl">
                  <a:srgbClr val="000000">
                    <a:alpha val="43137"/>
                  </a:srgbClr>
                </a:outerShdw>
              </a:effectLst>
            </a:endParaRPr>
          </a:p>
        </p:txBody>
      </p:sp>
      <p:sp>
        <p:nvSpPr>
          <p:cNvPr id="9" name="Содержимое 8"/>
          <p:cNvSpPr>
            <a:spLocks noGrp="1"/>
          </p:cNvSpPr>
          <p:nvPr>
            <p:ph sz="quarter" idx="4"/>
          </p:nvPr>
        </p:nvSpPr>
        <p:spPr>
          <a:xfrm>
            <a:off x="6804248" y="4221088"/>
            <a:ext cx="1656184" cy="504056"/>
          </a:xfrm>
        </p:spPr>
        <p:txBody>
          <a:bodyPr>
            <a:normAutofit/>
          </a:bodyPr>
          <a:lstStyle/>
          <a:p>
            <a:pPr algn="ctr">
              <a:buNone/>
            </a:pPr>
            <a:r>
              <a:rPr lang="lv-LV" sz="2000" dirty="0">
                <a:solidFill>
                  <a:schemeClr val="accent2">
                    <a:lumMod val="50000"/>
                  </a:schemeClr>
                </a:solidFill>
                <a:effectLst>
                  <a:outerShdw blurRad="38100" dist="38100" dir="2700000" algn="tl">
                    <a:srgbClr val="000000">
                      <a:alpha val="43137"/>
                    </a:srgbClr>
                  </a:outerShdw>
                </a:effectLst>
              </a:rPr>
              <a:t>B</a:t>
            </a:r>
            <a:r>
              <a:rPr lang="lv-LV" sz="2000" dirty="0" smtClean="0">
                <a:solidFill>
                  <a:schemeClr val="accent2">
                    <a:lumMod val="50000"/>
                  </a:schemeClr>
                </a:solidFill>
                <a:effectLst>
                  <a:outerShdw blurRad="38100" dist="38100" dir="2700000" algn="tl">
                    <a:srgbClr val="000000">
                      <a:alpha val="43137"/>
                    </a:srgbClr>
                  </a:outerShdw>
                </a:effectLst>
              </a:rPr>
              <a:t>owl</a:t>
            </a:r>
            <a:endParaRPr lang="ru-RU" sz="2000" dirty="0">
              <a:solidFill>
                <a:schemeClr val="accent2">
                  <a:lumMod val="50000"/>
                </a:schemeClr>
              </a:solidFill>
              <a:effectLst>
                <a:outerShdw blurRad="38100" dist="38100" dir="2700000" algn="tl">
                  <a:srgbClr val="000000">
                    <a:alpha val="43137"/>
                  </a:srgbClr>
                </a:outerShdw>
              </a:effectLst>
            </a:endParaRPr>
          </a:p>
        </p:txBody>
      </p:sp>
      <p:pic>
        <p:nvPicPr>
          <p:cNvPr id="5122" name="Picture 2" descr="http://upload.wikimedia.org/wikipedia/commons/thumb/d/df/V%C4%81raunieks.jpg/640px-V%C4%81raunieks.jpg"/>
          <p:cNvPicPr>
            <a:picLocks noChangeAspect="1" noChangeArrowheads="1"/>
          </p:cNvPicPr>
          <p:nvPr/>
        </p:nvPicPr>
        <p:blipFill>
          <a:blip r:embed="rId2" cstate="print"/>
          <a:srcRect/>
          <a:stretch>
            <a:fillRect/>
          </a:stretch>
        </p:blipFill>
        <p:spPr bwMode="auto">
          <a:xfrm>
            <a:off x="395536" y="1556792"/>
            <a:ext cx="2232248" cy="25922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24" name="Picture 4" descr="http://upload.wikimedia.org/wikipedia/commons/thumb/4/48/P%C4%81rosis.jpg/640px-P%C4%81rosis.jpg"/>
          <p:cNvPicPr>
            <a:picLocks noChangeAspect="1" noChangeArrowheads="1"/>
          </p:cNvPicPr>
          <p:nvPr/>
        </p:nvPicPr>
        <p:blipFill>
          <a:blip r:embed="rId3" cstate="print"/>
          <a:srcRect/>
          <a:stretch>
            <a:fillRect/>
          </a:stretch>
        </p:blipFill>
        <p:spPr bwMode="auto">
          <a:xfrm>
            <a:off x="2627784" y="1556792"/>
            <a:ext cx="1944216" cy="25922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26" name="Picture 6" descr="http://upload.wikimedia.org/wikipedia/commons/thumb/a/a9/Kr%C5%ABze.jpg/640px-Kr%C5%ABze.jpg"/>
          <p:cNvPicPr>
            <a:picLocks noChangeAspect="1" noChangeArrowheads="1"/>
          </p:cNvPicPr>
          <p:nvPr/>
        </p:nvPicPr>
        <p:blipFill>
          <a:blip r:embed="rId4" cstate="print"/>
          <a:srcRect/>
          <a:stretch>
            <a:fillRect/>
          </a:stretch>
        </p:blipFill>
        <p:spPr bwMode="auto">
          <a:xfrm>
            <a:off x="4572000" y="1556792"/>
            <a:ext cx="2016224" cy="25922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28" name="Picture 8" descr="http://upload.wikimedia.org/wikipedia/commons/thumb/2/2a/B%C4%BCoda2.jpg/800px-B%C4%BCoda2.jpg"/>
          <p:cNvPicPr>
            <a:picLocks noChangeAspect="1" noChangeArrowheads="1"/>
          </p:cNvPicPr>
          <p:nvPr/>
        </p:nvPicPr>
        <p:blipFill>
          <a:blip r:embed="rId5" cstate="print"/>
          <a:srcRect/>
          <a:stretch>
            <a:fillRect/>
          </a:stretch>
        </p:blipFill>
        <p:spPr bwMode="auto">
          <a:xfrm>
            <a:off x="6588224" y="1556792"/>
            <a:ext cx="2267744" cy="25922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86808" cy="1143000"/>
          </a:xfrm>
          <a:solidFill>
            <a:schemeClr val="bg1">
              <a:alpha val="83000"/>
            </a:schemeClr>
          </a:solidFill>
        </p:spPr>
        <p:txBody>
          <a:bodyPr>
            <a:noAutofit/>
          </a:bodyPr>
          <a:lstStyle/>
          <a:p>
            <a:r>
              <a:rPr lang="en-US" sz="4000" dirty="0" smtClean="0">
                <a:solidFill>
                  <a:schemeClr val="accent2">
                    <a:lumMod val="50000"/>
                  </a:schemeClr>
                </a:solidFill>
              </a:rPr>
              <a:t>MAGPIE’S CERAMICS SCHOOL</a:t>
            </a:r>
            <a:endParaRPr lang="en-US" sz="4000" dirty="0">
              <a:solidFill>
                <a:schemeClr val="accent2">
                  <a:lumMod val="50000"/>
                </a:schemeClr>
              </a:solidFill>
            </a:endParaRPr>
          </a:p>
        </p:txBody>
      </p:sp>
      <p:sp>
        <p:nvSpPr>
          <p:cNvPr id="4" name="Content Placeholder 3"/>
          <p:cNvSpPr>
            <a:spLocks noGrp="1"/>
          </p:cNvSpPr>
          <p:nvPr>
            <p:ph sz="half" idx="2"/>
          </p:nvPr>
        </p:nvSpPr>
        <p:spPr>
          <a:xfrm>
            <a:off x="467544" y="1556792"/>
            <a:ext cx="4176464" cy="4880698"/>
          </a:xfrm>
          <a:solidFill>
            <a:schemeClr val="bg1">
              <a:alpha val="83000"/>
            </a:schemeClr>
          </a:solidFill>
        </p:spPr>
        <p:txBody>
          <a:bodyPr>
            <a:noAutofit/>
          </a:bodyPr>
          <a:lstStyle/>
          <a:p>
            <a:pPr marL="0" indent="0">
              <a:buNone/>
            </a:pPr>
            <a:r>
              <a:rPr lang="en-US" sz="2100" dirty="0">
                <a:solidFill>
                  <a:schemeClr val="accent2">
                    <a:lumMod val="50000"/>
                  </a:schemeClr>
                </a:solidFill>
                <a:effectLst>
                  <a:outerShdw blurRad="38100" dist="38100" dir="2700000" algn="tl">
                    <a:srgbClr val="000000">
                      <a:alpha val="43137"/>
                    </a:srgbClr>
                  </a:outerShdw>
                </a:effectLst>
              </a:rPr>
              <a:t>Magpie’s Ceramics School follows Latvian pottery traditions the beginnings of which can be found in the early Neolithic age when Baltic peoples started to inhabit the territory around the lower </a:t>
            </a:r>
            <a:r>
              <a:rPr lang="lv-LV" sz="2100" dirty="0" smtClean="0">
                <a:solidFill>
                  <a:schemeClr val="accent2">
                    <a:lumMod val="50000"/>
                  </a:schemeClr>
                </a:solidFill>
                <a:effectLst>
                  <a:outerShdw blurRad="38100" dist="38100" dir="2700000" algn="tl">
                    <a:srgbClr val="000000">
                      <a:alpha val="43137"/>
                    </a:srgbClr>
                  </a:outerShdw>
                </a:effectLst>
              </a:rPr>
              <a:t>Daugava</a:t>
            </a:r>
            <a:r>
              <a:rPr lang="en-US" sz="2100" dirty="0" smtClean="0">
                <a:solidFill>
                  <a:schemeClr val="accent2">
                    <a:lumMod val="50000"/>
                  </a:schemeClr>
                </a:solidFill>
                <a:effectLst>
                  <a:outerShdw blurRad="38100" dist="38100" dir="2700000" algn="tl">
                    <a:srgbClr val="000000">
                      <a:alpha val="43137"/>
                    </a:srgbClr>
                  </a:outerShdw>
                </a:effectLst>
              </a:rPr>
              <a:t> </a:t>
            </a:r>
            <a:r>
              <a:rPr lang="en-US" sz="2100" dirty="0">
                <a:solidFill>
                  <a:schemeClr val="accent2">
                    <a:lumMod val="50000"/>
                  </a:schemeClr>
                </a:solidFill>
                <a:effectLst>
                  <a:outerShdw blurRad="38100" dist="38100" dir="2700000" algn="tl">
                    <a:srgbClr val="000000">
                      <a:alpha val="43137"/>
                    </a:srgbClr>
                  </a:outerShdw>
                </a:effectLst>
              </a:rPr>
              <a:t>river. In the course of centuries with changing values of different culture traditions there has formed a </a:t>
            </a:r>
            <a:r>
              <a:rPr lang="en-GB" sz="2100" dirty="0" smtClean="0">
                <a:solidFill>
                  <a:schemeClr val="accent2">
                    <a:lumMod val="50000"/>
                  </a:schemeClr>
                </a:solidFill>
                <a:effectLst>
                  <a:outerShdw blurRad="38100" dist="38100" dir="2700000" algn="tl">
                    <a:srgbClr val="000000">
                      <a:alpha val="43137"/>
                    </a:srgbClr>
                  </a:outerShdw>
                </a:effectLst>
              </a:rPr>
              <a:t>recognisable branch of cultural heritage characterising </a:t>
            </a:r>
            <a:r>
              <a:rPr lang="en-US" sz="2100" dirty="0" smtClean="0">
                <a:solidFill>
                  <a:schemeClr val="accent2">
                    <a:lumMod val="50000"/>
                  </a:schemeClr>
                </a:solidFill>
                <a:effectLst>
                  <a:outerShdw blurRad="38100" dist="38100" dir="2700000" algn="tl">
                    <a:srgbClr val="000000">
                      <a:alpha val="43137"/>
                    </a:srgbClr>
                  </a:outerShdw>
                </a:effectLst>
              </a:rPr>
              <a:t>Latvian </a:t>
            </a:r>
            <a:r>
              <a:rPr lang="en-US" sz="2100" dirty="0">
                <a:solidFill>
                  <a:schemeClr val="accent2">
                    <a:lumMod val="50000"/>
                  </a:schemeClr>
                </a:solidFill>
                <a:effectLst>
                  <a:outerShdw blurRad="38100" dist="38100" dir="2700000" algn="tl">
                    <a:srgbClr val="000000">
                      <a:alpha val="43137"/>
                    </a:srgbClr>
                  </a:outerShdw>
                </a:effectLst>
              </a:rPr>
              <a:t>national identity. It lets one feel the fineness of aesthetics and the unique world outlook of the Latvian people.</a:t>
            </a:r>
            <a:endParaRPr lang="lv-LV" sz="2100" dirty="0">
              <a:solidFill>
                <a:schemeClr val="accent2">
                  <a:lumMod val="50000"/>
                </a:schemeClr>
              </a:solidFill>
              <a:effectLst>
                <a:outerShdw blurRad="38100" dist="38100" dir="2700000" algn="tl">
                  <a:srgbClr val="000000">
                    <a:alpha val="43137"/>
                  </a:srgbClr>
                </a:outerShdw>
              </a:effectLst>
            </a:endParaRPr>
          </a:p>
        </p:txBody>
      </p:sp>
      <p:pic>
        <p:nvPicPr>
          <p:cNvPr id="1026" name="Picture 2" descr="C:\Users\user\Desktop\Untitled.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860032" y="3428999"/>
            <a:ext cx="3990026" cy="30084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Lst>
        </p:spPr>
      </p:pic>
      <p:pic>
        <p:nvPicPr>
          <p:cNvPr id="1027" name="Picture 3" descr="C:\Users\user\Desktop\11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60032" y="332656"/>
            <a:ext cx="3990026" cy="29195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6922966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TotalTime>
  <Words>259</Words>
  <Application>Microsoft Office PowerPoint</Application>
  <PresentationFormat>On-screen Show (4:3)</PresentationFormat>
  <Paragraphs>25</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Тема Office</vt:lpstr>
      <vt:lpstr>Ancient Latvian ceramic </vt:lpstr>
      <vt:lpstr>Ceramic</vt:lpstr>
      <vt:lpstr> Latvian Ceramics </vt:lpstr>
      <vt:lpstr>Slide 4</vt:lpstr>
      <vt:lpstr>Slide 5</vt:lpstr>
      <vt:lpstr>Ceramic plates and vases</vt:lpstr>
      <vt:lpstr>Collection of Latgalian ceramics</vt:lpstr>
      <vt:lpstr>Slide 8</vt:lpstr>
      <vt:lpstr>MAGPIE’S CERAMICS SCHOOL</vt:lpstr>
      <vt:lpstr>LNMM  The Ceramics Collection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Ancient Latvian ceramic</dc:title>
  <dc:creator>Администратор</dc:creator>
  <cp:lastModifiedBy>User</cp:lastModifiedBy>
  <cp:revision>21</cp:revision>
  <dcterms:created xsi:type="dcterms:W3CDTF">2014-11-05T19:32:20Z</dcterms:created>
  <dcterms:modified xsi:type="dcterms:W3CDTF">2014-11-15T14:22:37Z</dcterms:modified>
</cp:coreProperties>
</file>