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58" r:id="rId7"/>
    <p:sldId id="257" r:id="rId8"/>
    <p:sldId id="260" r:id="rId9"/>
    <p:sldId id="273" r:id="rId10"/>
    <p:sldId id="259" r:id="rId11"/>
    <p:sldId id="263" r:id="rId12"/>
    <p:sldId id="264" r:id="rId13"/>
    <p:sldId id="265" r:id="rId14"/>
    <p:sldId id="266" r:id="rId15"/>
    <p:sldId id="267" r:id="rId16"/>
    <p:sldId id="268" r:id="rId17"/>
    <p:sldId id="262" r:id="rId18"/>
    <p:sldId id="274" r:id="rId19"/>
    <p:sldId id="277"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481497-2C13-4F74-9F4C-31EC3C914E89}"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3B2FFF-C3D3-4193-B4C8-C2E54A55088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481497-2C13-4F74-9F4C-31EC3C914E89}"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3B2FFF-C3D3-4193-B4C8-C2E54A55088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481497-2C13-4F74-9F4C-31EC3C914E89}"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3B2FFF-C3D3-4193-B4C8-C2E54A55088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481497-2C13-4F74-9F4C-31EC3C914E89}"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3B2FFF-C3D3-4193-B4C8-C2E54A55088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481497-2C13-4F74-9F4C-31EC3C914E89}"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3B2FFF-C3D3-4193-B4C8-C2E54A55088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3481497-2C13-4F74-9F4C-31EC3C914E89}" type="datetimeFigureOut">
              <a:rPr lang="ru-RU" smtClean="0"/>
              <a:pPr/>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3B2FFF-C3D3-4193-B4C8-C2E54A55088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3481497-2C13-4F74-9F4C-31EC3C914E89}" type="datetimeFigureOut">
              <a:rPr lang="ru-RU" smtClean="0"/>
              <a:pPr/>
              <a:t>29.10.2014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03B2FFF-C3D3-4193-B4C8-C2E54A55088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481497-2C13-4F74-9F4C-31EC3C914E89}" type="datetimeFigureOut">
              <a:rPr lang="ru-RU" smtClean="0"/>
              <a:pPr/>
              <a:t>29.10.2014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03B2FFF-C3D3-4193-B4C8-C2E54A55088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481497-2C13-4F74-9F4C-31EC3C914E89}" type="datetimeFigureOut">
              <a:rPr lang="ru-RU" smtClean="0"/>
              <a:pPr/>
              <a:t>29.10.2014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03B2FFF-C3D3-4193-B4C8-C2E54A55088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481497-2C13-4F74-9F4C-31EC3C914E89}" type="datetimeFigureOut">
              <a:rPr lang="ru-RU" smtClean="0"/>
              <a:pPr/>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3B2FFF-C3D3-4193-B4C8-C2E54A55088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481497-2C13-4F74-9F4C-31EC3C914E89}" type="datetimeFigureOut">
              <a:rPr lang="ru-RU" smtClean="0"/>
              <a:pPr/>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3B2FFF-C3D3-4193-B4C8-C2E54A55088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81497-2C13-4F74-9F4C-31EC3C914E89}" type="datetimeFigureOut">
              <a:rPr lang="ru-RU" smtClean="0"/>
              <a:pPr/>
              <a:t>29.10.2014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B2FFF-C3D3-4193-B4C8-C2E54A55088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14YlFCuQ4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NEpwY1sXbs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D:\Users\User\Desktop\Comenius%202013\MVI_5094.MO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57620" y="714356"/>
            <a:ext cx="5286380" cy="1885962"/>
          </a:xfrm>
        </p:spPr>
        <p:txBody>
          <a:bodyPr>
            <a:normAutofit/>
          </a:bodyPr>
          <a:lstStyle/>
          <a:p>
            <a:r>
              <a:rPr lang="lv-LV" b="1" dirty="0" smtClean="0">
                <a:solidFill>
                  <a:schemeClr val="bg1"/>
                </a:solidFill>
              </a:rPr>
              <a:t>LATVIAN FOLK </a:t>
            </a:r>
            <a:br>
              <a:rPr lang="lv-LV" b="1" dirty="0" smtClean="0">
                <a:solidFill>
                  <a:schemeClr val="bg1"/>
                </a:solidFill>
              </a:rPr>
            </a:br>
            <a:r>
              <a:rPr lang="lv-LV" b="1" dirty="0" smtClean="0">
                <a:solidFill>
                  <a:schemeClr val="bg1"/>
                </a:solidFill>
              </a:rPr>
              <a:t>DANCES</a:t>
            </a:r>
            <a:endParaRPr lang="ru-RU" b="1" dirty="0">
              <a:solidFill>
                <a:schemeClr val="bg1"/>
              </a:solidFill>
            </a:endParaRPr>
          </a:p>
        </p:txBody>
      </p:sp>
      <p:sp>
        <p:nvSpPr>
          <p:cNvPr id="3" name="Подзаголовок 2"/>
          <p:cNvSpPr>
            <a:spLocks noGrp="1"/>
          </p:cNvSpPr>
          <p:nvPr>
            <p:ph type="subTitle" idx="1"/>
          </p:nvPr>
        </p:nvSpPr>
        <p:spPr>
          <a:xfrm>
            <a:off x="4786314" y="5286388"/>
            <a:ext cx="4129094" cy="1357322"/>
          </a:xfrm>
        </p:spPr>
        <p:txBody>
          <a:bodyPr>
            <a:normAutofit fontScale="70000" lnSpcReduction="20000"/>
          </a:bodyPr>
          <a:lstStyle/>
          <a:p>
            <a:r>
              <a:rPr lang="de-DE" dirty="0" smtClean="0">
                <a:solidFill>
                  <a:schemeClr val="bg1"/>
                </a:solidFill>
              </a:rPr>
              <a:t>Sarmīte Gaidule, Antra Loce, </a:t>
            </a:r>
          </a:p>
          <a:p>
            <a:r>
              <a:rPr lang="de-DE" dirty="0" smtClean="0">
                <a:solidFill>
                  <a:schemeClr val="bg1"/>
                </a:solidFill>
              </a:rPr>
              <a:t>Zane Novika, Jūlija Ivanovska, </a:t>
            </a:r>
          </a:p>
          <a:p>
            <a:r>
              <a:rPr lang="de-DE" dirty="0" smtClean="0">
                <a:solidFill>
                  <a:schemeClr val="bg1"/>
                </a:solidFill>
              </a:rPr>
              <a:t>Kristaps Karzubovs, Kaspars Mozga</a:t>
            </a:r>
            <a:endParaRPr lang="de-DE"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farm4.static.flickr.com/3151/3081480049_23e451fe44_b.jpg"/>
          <p:cNvPicPr>
            <a:picLocks noChangeAspect="1" noChangeArrowheads="1"/>
          </p:cNvPicPr>
          <p:nvPr/>
        </p:nvPicPr>
        <p:blipFill>
          <a:blip r:embed="rId2" cstate="print"/>
          <a:srcRect/>
          <a:stretch>
            <a:fillRect/>
          </a:stretch>
        </p:blipFill>
        <p:spPr bwMode="auto">
          <a:xfrm>
            <a:off x="4499992" y="3789040"/>
            <a:ext cx="4032448"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8" name="Picture 8" descr="http://www.svetkulaiks.lv/assets/phpthumb/phpThumb.php?src=/content/articles_lv/1-1337284232.jpg&amp;w=600&amp;h=436&amp;iar=0&amp;q=100"/>
          <p:cNvPicPr>
            <a:picLocks noChangeAspect="1" noChangeArrowheads="1"/>
          </p:cNvPicPr>
          <p:nvPr/>
        </p:nvPicPr>
        <p:blipFill>
          <a:blip r:embed="rId3" cstate="print"/>
          <a:srcRect/>
          <a:stretch>
            <a:fillRect/>
          </a:stretch>
        </p:blipFill>
        <p:spPr bwMode="auto">
          <a:xfrm>
            <a:off x="323528" y="980728"/>
            <a:ext cx="4176464"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50" name="Picture 10" descr="http://www.visitlatvia.lv/img/nodes/th/93/130/f/dziesmu_un_deju_svetki_2.jpg"/>
          <p:cNvPicPr>
            <a:picLocks noChangeAspect="1" noChangeArrowheads="1"/>
          </p:cNvPicPr>
          <p:nvPr/>
        </p:nvPicPr>
        <p:blipFill>
          <a:blip r:embed="rId4" cstate="print"/>
          <a:srcRect/>
          <a:stretch>
            <a:fillRect/>
          </a:stretch>
        </p:blipFill>
        <p:spPr bwMode="auto">
          <a:xfrm>
            <a:off x="323528" y="3789040"/>
            <a:ext cx="4176464"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52" name="Picture 12" descr="http://staburags.diena.lv/uploads/thumbnails/680x455/articles/2013/10/87409__5271fc925fbd0.jpg.jpg"/>
          <p:cNvPicPr>
            <a:picLocks noChangeAspect="1" noChangeArrowheads="1"/>
          </p:cNvPicPr>
          <p:nvPr/>
        </p:nvPicPr>
        <p:blipFill>
          <a:blip r:embed="rId5" cstate="print"/>
          <a:srcRect l="5543" r="3922" b="3353"/>
          <a:stretch>
            <a:fillRect/>
          </a:stretch>
        </p:blipFill>
        <p:spPr bwMode="auto">
          <a:xfrm>
            <a:off x="4499992" y="980728"/>
            <a:ext cx="4032448"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229600" cy="1143000"/>
          </a:xfrm>
          <a:ln>
            <a:solidFill>
              <a:schemeClr val="bg1"/>
            </a:solidFill>
          </a:ln>
        </p:spPr>
        <p:txBody>
          <a:bodyPr/>
          <a:lstStyle/>
          <a:p>
            <a:r>
              <a:rPr lang="lv-LV" dirty="0">
                <a:solidFill>
                  <a:schemeClr val="bg1"/>
                </a:solidFill>
                <a:latin typeface="+mn-lt"/>
              </a:rPr>
              <a:t>D</a:t>
            </a:r>
            <a:r>
              <a:rPr lang="lv-LV" dirty="0" smtClean="0">
                <a:solidFill>
                  <a:schemeClr val="bg1"/>
                </a:solidFill>
                <a:latin typeface="+mn-lt"/>
              </a:rPr>
              <a:t>ances are divided into:</a:t>
            </a:r>
            <a:endParaRPr lang="ru-RU" dirty="0">
              <a:solidFill>
                <a:schemeClr val="bg1"/>
              </a:solidFill>
              <a:latin typeface="+mn-lt"/>
            </a:endParaRPr>
          </a:p>
        </p:txBody>
      </p:sp>
      <p:sp>
        <p:nvSpPr>
          <p:cNvPr id="7" name="Прямоугольник 6"/>
          <p:cNvSpPr/>
          <p:nvPr/>
        </p:nvSpPr>
        <p:spPr>
          <a:xfrm>
            <a:off x="714348" y="1571612"/>
            <a:ext cx="211468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v-LV"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Girls</a:t>
            </a:r>
          </a:p>
          <a:p>
            <a:pPr algn="ctr"/>
            <a:r>
              <a:rPr lang="lv-LV"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(dancing only girls)</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3500430" y="3429000"/>
            <a:ext cx="2217658"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v-LV"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Boys</a:t>
            </a:r>
          </a:p>
          <a:p>
            <a:pPr algn="ctr"/>
            <a:r>
              <a:rPr lang="lv-LV"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(dancing only boys)</a:t>
            </a:r>
            <a:r>
              <a:rPr lang="lv-LV"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Прямоугольник 9"/>
          <p:cNvSpPr/>
          <p:nvPr/>
        </p:nvSpPr>
        <p:spPr>
          <a:xfrm>
            <a:off x="5857884" y="1357298"/>
            <a:ext cx="2821735"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v-LV"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Mixed</a:t>
            </a:r>
          </a:p>
          <a:p>
            <a:pPr algn="ctr"/>
            <a:r>
              <a:rPr lang="lv-LV"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(dancing boys and girls </a:t>
            </a:r>
          </a:p>
          <a:p>
            <a:pPr algn="ctr"/>
            <a:r>
              <a:rPr lang="lv-LV"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together)</a:t>
            </a:r>
            <a:endParaRPr lang="ru-RU"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42" name="Picture 2" descr="http://www.diena.lv/uploads/thumbnails/grey_705x457/article/1394/13932952/4295443_ORIGINAL_1329906752.jpg.jpg"/>
          <p:cNvPicPr>
            <a:picLocks noChangeAspect="1" noChangeArrowheads="1"/>
          </p:cNvPicPr>
          <p:nvPr/>
        </p:nvPicPr>
        <p:blipFill>
          <a:blip r:embed="rId2" cstate="print"/>
          <a:srcRect/>
          <a:stretch>
            <a:fillRect/>
          </a:stretch>
        </p:blipFill>
        <p:spPr bwMode="auto">
          <a:xfrm>
            <a:off x="5929322" y="2786058"/>
            <a:ext cx="2871432" cy="1861340"/>
          </a:xfrm>
          <a:prstGeom prst="rect">
            <a:avLst/>
          </a:prstGeom>
          <a:noFill/>
        </p:spPr>
      </p:pic>
      <p:pic>
        <p:nvPicPr>
          <p:cNvPr id="10244" name="Picture 4" descr="http://spi4uk.itvnet.lv/upload/articles/27/275228/images/_origin_Latviesu-tautas-dejas-11.jpg"/>
          <p:cNvPicPr>
            <a:picLocks noChangeAspect="1" noChangeArrowheads="1"/>
          </p:cNvPicPr>
          <p:nvPr/>
        </p:nvPicPr>
        <p:blipFill>
          <a:blip r:embed="rId3" cstate="print"/>
          <a:srcRect/>
          <a:stretch>
            <a:fillRect/>
          </a:stretch>
        </p:blipFill>
        <p:spPr bwMode="auto">
          <a:xfrm>
            <a:off x="500034" y="2786058"/>
            <a:ext cx="2786082" cy="1857388"/>
          </a:xfrm>
          <a:prstGeom prst="rect">
            <a:avLst/>
          </a:prstGeom>
          <a:noFill/>
        </p:spPr>
      </p:pic>
      <p:pic>
        <p:nvPicPr>
          <p:cNvPr id="10246" name="Picture 6" descr="http://www.lnkc.gov.lv/Uploads/2014/08/29/54005205-1.jpg"/>
          <p:cNvPicPr>
            <a:picLocks noChangeAspect="1" noChangeArrowheads="1"/>
          </p:cNvPicPr>
          <p:nvPr/>
        </p:nvPicPr>
        <p:blipFill>
          <a:blip r:embed="rId4" cstate="print"/>
          <a:srcRect/>
          <a:stretch>
            <a:fillRect/>
          </a:stretch>
        </p:blipFill>
        <p:spPr bwMode="auto">
          <a:xfrm>
            <a:off x="3071802" y="4786322"/>
            <a:ext cx="3156051" cy="1709651"/>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bg1"/>
            </a:solidFill>
          </a:ln>
        </p:spPr>
        <p:txBody>
          <a:bodyPr>
            <a:normAutofit/>
          </a:bodyPr>
          <a:lstStyle/>
          <a:p>
            <a:r>
              <a:rPr lang="lv-LV" dirty="0" smtClean="0">
                <a:solidFill>
                  <a:schemeClr val="bg1"/>
                </a:solidFill>
              </a:rPr>
              <a:t>Mixed dance ‘’Kazaks</a:t>
            </a:r>
            <a:r>
              <a:rPr lang="lv-LV" sz="3600" dirty="0" smtClean="0">
                <a:solidFill>
                  <a:schemeClr val="bg1"/>
                </a:solidFill>
              </a:rPr>
              <a:t>’’</a:t>
            </a:r>
            <a:r>
              <a:rPr lang="lv-LV" sz="2400" dirty="0" smtClean="0">
                <a:solidFill>
                  <a:schemeClr val="bg1"/>
                </a:solidFill>
              </a:rPr>
              <a:t>(Cossacks)</a:t>
            </a:r>
            <a:endParaRPr lang="ru-RU" sz="2400" dirty="0">
              <a:solidFill>
                <a:schemeClr val="bg1"/>
              </a:solidFill>
            </a:endParaRPr>
          </a:p>
        </p:txBody>
      </p:sp>
      <p:sp>
        <p:nvSpPr>
          <p:cNvPr id="3" name="Содержимое 2"/>
          <p:cNvSpPr>
            <a:spLocks noGrp="1"/>
          </p:cNvSpPr>
          <p:nvPr>
            <p:ph idx="1"/>
          </p:nvPr>
        </p:nvSpPr>
        <p:spPr>
          <a:ln>
            <a:solidFill>
              <a:schemeClr val="bg1"/>
            </a:solidFill>
          </a:ln>
        </p:spPr>
        <p:txBody>
          <a:bodyPr>
            <a:normAutofit/>
          </a:bodyPr>
          <a:lstStyle/>
          <a:p>
            <a:pPr algn="ctr"/>
            <a:r>
              <a:rPr lang="en-US" dirty="0" smtClean="0">
                <a:solidFill>
                  <a:schemeClr val="bg1"/>
                </a:solidFill>
              </a:rPr>
              <a:t>Participants </a:t>
            </a:r>
            <a:r>
              <a:rPr lang="en-US" dirty="0">
                <a:solidFill>
                  <a:schemeClr val="bg1"/>
                </a:solidFill>
              </a:rPr>
              <a:t>line up in 2 rows with the same number of pairs in each. </a:t>
            </a:r>
            <a:endParaRPr lang="lv-LV" dirty="0" smtClean="0">
              <a:solidFill>
                <a:schemeClr val="bg1"/>
              </a:solidFill>
            </a:endParaRPr>
          </a:p>
          <a:p>
            <a:pPr algn="ctr"/>
            <a:r>
              <a:rPr lang="en-US" dirty="0" smtClean="0">
                <a:solidFill>
                  <a:schemeClr val="bg1"/>
                </a:solidFill>
              </a:rPr>
              <a:t>The </a:t>
            </a:r>
            <a:r>
              <a:rPr lang="en-US" dirty="0">
                <a:solidFill>
                  <a:schemeClr val="bg1"/>
                </a:solidFill>
              </a:rPr>
              <a:t>first row moves forward to the second and then steps back. </a:t>
            </a:r>
          </a:p>
          <a:p>
            <a:pPr algn="ctr"/>
            <a:r>
              <a:rPr lang="en-US" dirty="0" smtClean="0">
                <a:solidFill>
                  <a:schemeClr val="bg1"/>
                </a:solidFill>
              </a:rPr>
              <a:t>Then the opposite row repeats the same motion. Afterwards, both rows simultaneously approach, pass through each other - dancers turn around and return to their initial place. </a:t>
            </a:r>
            <a:endParaRPr lang="ru-RU" dirty="0">
              <a:solidFill>
                <a:schemeClr val="bg1"/>
              </a:solidFill>
            </a:endParaRPr>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071546"/>
            <a:ext cx="8229600" cy="4525963"/>
          </a:xfrm>
          <a:ln>
            <a:solidFill>
              <a:schemeClr val="bg1"/>
            </a:solidFill>
          </a:ln>
        </p:spPr>
        <p:txBody>
          <a:bodyPr/>
          <a:lstStyle/>
          <a:p>
            <a:pPr algn="ctr"/>
            <a:r>
              <a:rPr lang="en-US" dirty="0" smtClean="0">
                <a:solidFill>
                  <a:schemeClr val="bg1"/>
                </a:solidFill>
              </a:rPr>
              <a:t>In the second run males from the first and females from the second row move forward, spin with a partner of the opposite sex using the enclosed hand grip. </a:t>
            </a:r>
            <a:endParaRPr lang="lv-LV" dirty="0" smtClean="0">
              <a:solidFill>
                <a:schemeClr val="bg1"/>
              </a:solidFill>
            </a:endParaRPr>
          </a:p>
          <a:p>
            <a:pPr algn="ctr"/>
            <a:r>
              <a:rPr lang="en-US" dirty="0" smtClean="0">
                <a:solidFill>
                  <a:schemeClr val="bg1"/>
                </a:solidFill>
              </a:rPr>
              <a:t>Then return to their place and turn round by elbows with their partner. The same repeat females from the first and males from the second row, etc.</a:t>
            </a:r>
            <a:endParaRPr lang="ru-RU" dirty="0" smtClean="0">
              <a:solidFill>
                <a:schemeClr val="bg1"/>
              </a:solidFill>
            </a:endParaRPr>
          </a:p>
          <a:p>
            <a:pPr algn="ctr"/>
            <a:endParaRPr lang="ru-RU" dirty="0">
              <a:solidFill>
                <a:schemeClr val="bg1"/>
              </a:solidFill>
            </a:endParaRP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bg1"/>
            </a:solidFill>
          </a:ln>
        </p:spPr>
        <p:txBody>
          <a:bodyPr>
            <a:normAutofit fontScale="90000"/>
          </a:bodyPr>
          <a:lstStyle/>
          <a:p>
            <a:r>
              <a:rPr lang="en-US" dirty="0" smtClean="0">
                <a:solidFill>
                  <a:schemeClr val="bg1"/>
                </a:solidFill>
              </a:rPr>
              <a:t>The most fun and active dance, </a:t>
            </a:r>
            <a:r>
              <a:rPr lang="en-US" dirty="0" smtClean="0">
                <a:solidFill>
                  <a:schemeClr val="bg1"/>
                </a:solidFill>
              </a:rPr>
              <a:t>which we </a:t>
            </a:r>
            <a:r>
              <a:rPr lang="en-US" dirty="0" smtClean="0">
                <a:solidFill>
                  <a:schemeClr val="bg1"/>
                </a:solidFill>
              </a:rPr>
              <a:t>know is </a:t>
            </a:r>
            <a:r>
              <a:rPr lang="en-US" dirty="0" smtClean="0">
                <a:solidFill>
                  <a:schemeClr val="bg1"/>
                </a:solidFill>
              </a:rPr>
              <a:t>‘</a:t>
            </a:r>
            <a:r>
              <a:rPr lang="lv-LV" dirty="0" smtClean="0">
                <a:solidFill>
                  <a:schemeClr val="bg1"/>
                </a:solidFill>
              </a:rPr>
              <a:t>’Ābrama</a:t>
            </a:r>
            <a:r>
              <a:rPr lang="en-US" dirty="0" smtClean="0">
                <a:solidFill>
                  <a:schemeClr val="bg1"/>
                </a:solidFill>
              </a:rPr>
              <a:t> </a:t>
            </a:r>
            <a:r>
              <a:rPr lang="en-US" dirty="0" smtClean="0">
                <a:solidFill>
                  <a:schemeClr val="bg1"/>
                </a:solidFill>
              </a:rPr>
              <a:t>polka’’</a:t>
            </a:r>
            <a:endParaRPr lang="ru-RU" dirty="0">
              <a:solidFill>
                <a:schemeClr val="bg1"/>
              </a:solidFill>
            </a:endParaRPr>
          </a:p>
        </p:txBody>
      </p:sp>
      <p:sp>
        <p:nvSpPr>
          <p:cNvPr id="3" name="Содержимое 2"/>
          <p:cNvSpPr>
            <a:spLocks noGrp="1"/>
          </p:cNvSpPr>
          <p:nvPr>
            <p:ph idx="1"/>
          </p:nvPr>
        </p:nvSpPr>
        <p:spPr>
          <a:xfrm>
            <a:off x="928662" y="1357298"/>
            <a:ext cx="7929618" cy="1071570"/>
          </a:xfrm>
        </p:spPr>
        <p:txBody>
          <a:bodyPr>
            <a:normAutofit/>
          </a:bodyPr>
          <a:lstStyle/>
          <a:p>
            <a:pPr>
              <a:buNone/>
            </a:pPr>
            <a:r>
              <a:rPr lang="lv-LV" sz="2800" dirty="0" smtClean="0">
                <a:hlinkClick r:id="rId2"/>
              </a:rPr>
              <a:t>https://www.youtube.com/watch?v=14YlFCuQ4fI</a:t>
            </a:r>
            <a:endParaRPr lang="lv-LV" sz="2800" dirty="0" smtClean="0"/>
          </a:p>
        </p:txBody>
      </p:sp>
      <p:pic>
        <p:nvPicPr>
          <p:cNvPr id="19458" name="Picture 2" descr="http://i.ytimg.com/vi/14YlFCuQ4fI/maxresdefault.jpg"/>
          <p:cNvPicPr>
            <a:picLocks noChangeAspect="1" noChangeArrowheads="1"/>
          </p:cNvPicPr>
          <p:nvPr/>
        </p:nvPicPr>
        <p:blipFill>
          <a:blip r:embed="rId3" cstate="print"/>
          <a:srcRect/>
          <a:stretch>
            <a:fillRect/>
          </a:stretch>
        </p:blipFill>
        <p:spPr bwMode="auto">
          <a:xfrm>
            <a:off x="1071538" y="2071678"/>
            <a:ext cx="6858049" cy="3857652"/>
          </a:xfrm>
          <a:prstGeom prst="rect">
            <a:avLst/>
          </a:prstGeom>
          <a:noFill/>
          <a:ln>
            <a:solidFill>
              <a:schemeClr val="bg1"/>
            </a:solidFill>
          </a:ln>
        </p:spPr>
      </p:pic>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bg1"/>
            </a:solidFill>
          </a:ln>
        </p:spPr>
        <p:txBody>
          <a:bodyPr>
            <a:normAutofit fontScale="90000"/>
          </a:bodyPr>
          <a:lstStyle/>
          <a:p>
            <a:r>
              <a:rPr lang="lv-LV" dirty="0" smtClean="0">
                <a:solidFill>
                  <a:schemeClr val="bg1"/>
                </a:solidFill>
              </a:rPr>
              <a:t>The most romantic and favorite dance is ‘’Es noaudu zvaigžņu segu’’</a:t>
            </a:r>
            <a:endParaRPr lang="ru-RU" dirty="0">
              <a:solidFill>
                <a:schemeClr val="bg1"/>
              </a:solidFill>
            </a:endParaRPr>
          </a:p>
        </p:txBody>
      </p:sp>
      <p:pic>
        <p:nvPicPr>
          <p:cNvPr id="21506" name="Picture 2" descr="http://www.gribuvasaru.lv/img/galleries/deju-konkursa-finals-kipsalas-halle/img_6994.jpg"/>
          <p:cNvPicPr>
            <a:picLocks noChangeAspect="1" noChangeArrowheads="1"/>
          </p:cNvPicPr>
          <p:nvPr/>
        </p:nvPicPr>
        <p:blipFill>
          <a:blip r:embed="rId2" cstate="print"/>
          <a:srcRect r="-1235" b="5617"/>
          <a:stretch>
            <a:fillRect/>
          </a:stretch>
        </p:blipFill>
        <p:spPr bwMode="auto">
          <a:xfrm>
            <a:off x="1785918" y="2357430"/>
            <a:ext cx="5857916" cy="3643338"/>
          </a:xfrm>
          <a:prstGeom prst="rect">
            <a:avLst/>
          </a:prstGeom>
          <a:noFill/>
          <a:ln>
            <a:solidFill>
              <a:schemeClr val="bg1"/>
            </a:solidFill>
          </a:ln>
        </p:spPr>
      </p:pic>
      <p:sp>
        <p:nvSpPr>
          <p:cNvPr id="7" name="Прямоугольник 6"/>
          <p:cNvSpPr/>
          <p:nvPr/>
        </p:nvSpPr>
        <p:spPr>
          <a:xfrm>
            <a:off x="1214414" y="1571612"/>
            <a:ext cx="6643734" cy="461665"/>
          </a:xfrm>
          <a:prstGeom prst="rect">
            <a:avLst/>
          </a:prstGeom>
        </p:spPr>
        <p:txBody>
          <a:bodyPr wrap="square">
            <a:spAutoFit/>
          </a:bodyPr>
          <a:lstStyle/>
          <a:p>
            <a:r>
              <a:rPr lang="lv-LV" sz="2400" b="1" u="sng" dirty="0" smtClean="0">
                <a:solidFill>
                  <a:schemeClr val="tx2">
                    <a:lumMod val="75000"/>
                  </a:schemeClr>
                </a:solidFill>
              </a:rPr>
              <a:t>https://www.youtube.com/watch?v=5fvfzXHEucU</a:t>
            </a:r>
            <a:endParaRPr lang="ru-RU" sz="2400" b="1" u="sng" dirty="0">
              <a:solidFill>
                <a:schemeClr val="tx2">
                  <a:lumMod val="75000"/>
                </a:schemeClr>
              </a:solidFill>
            </a:endParaRPr>
          </a:p>
        </p:txBody>
      </p:sp>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bg1"/>
            </a:solidFill>
          </a:ln>
        </p:spPr>
        <p:txBody>
          <a:bodyPr>
            <a:normAutofit fontScale="90000"/>
          </a:bodyPr>
          <a:lstStyle/>
          <a:p>
            <a:r>
              <a:rPr lang="lv-LV" dirty="0" smtClean="0">
                <a:solidFill>
                  <a:schemeClr val="bg1"/>
                </a:solidFill>
              </a:rPr>
              <a:t>Modern Latvian folk dance ‘’Līdz pašām debesīm’’</a:t>
            </a:r>
            <a:endParaRPr lang="ru-RU" dirty="0">
              <a:solidFill>
                <a:schemeClr val="bg1"/>
              </a:solidFill>
            </a:endParaRPr>
          </a:p>
        </p:txBody>
      </p:sp>
      <p:sp>
        <p:nvSpPr>
          <p:cNvPr id="3" name="Содержимое 2"/>
          <p:cNvSpPr>
            <a:spLocks noGrp="1"/>
          </p:cNvSpPr>
          <p:nvPr>
            <p:ph idx="1"/>
          </p:nvPr>
        </p:nvSpPr>
        <p:spPr>
          <a:xfrm>
            <a:off x="914400" y="1571612"/>
            <a:ext cx="8229600" cy="757230"/>
          </a:xfrm>
        </p:spPr>
        <p:txBody>
          <a:bodyPr/>
          <a:lstStyle/>
          <a:p>
            <a:pPr>
              <a:buNone/>
            </a:pPr>
            <a:r>
              <a:rPr lang="lv-LV" sz="2800" dirty="0" smtClean="0">
                <a:hlinkClick r:id="rId2"/>
              </a:rPr>
              <a:t>https://www.youtube.com/watch?v=NEpwY1sXbsc</a:t>
            </a:r>
            <a:endParaRPr lang="lv-LV" sz="2800" dirty="0" smtClean="0"/>
          </a:p>
          <a:p>
            <a:endParaRPr lang="ru-RU" dirty="0"/>
          </a:p>
        </p:txBody>
      </p:sp>
      <p:pic>
        <p:nvPicPr>
          <p:cNvPr id="20482" name="Picture 2" descr="http://i.ytimg.com/vi/Q0h3_fx5KqA/hqdefault.jpg"/>
          <p:cNvPicPr>
            <a:picLocks noChangeAspect="1" noChangeArrowheads="1"/>
          </p:cNvPicPr>
          <p:nvPr/>
        </p:nvPicPr>
        <p:blipFill>
          <a:blip r:embed="rId3" cstate="print"/>
          <a:srcRect/>
          <a:stretch>
            <a:fillRect/>
          </a:stretch>
        </p:blipFill>
        <p:spPr bwMode="auto">
          <a:xfrm>
            <a:off x="2071670" y="2357430"/>
            <a:ext cx="5214974" cy="3911232"/>
          </a:xfrm>
          <a:prstGeom prst="rect">
            <a:avLst/>
          </a:prstGeom>
          <a:noFill/>
          <a:ln>
            <a:solidFill>
              <a:schemeClr val="bg1"/>
            </a:solidFill>
          </a:ln>
        </p:spPr>
      </p:pic>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bg1"/>
            </a:solidFill>
          </a:ln>
        </p:spPr>
        <p:txBody>
          <a:bodyPr/>
          <a:lstStyle/>
          <a:p>
            <a:r>
              <a:rPr lang="lv-LV" dirty="0">
                <a:solidFill>
                  <a:schemeClr val="bg1"/>
                </a:solidFill>
              </a:rPr>
              <a:t>Folk Dress</a:t>
            </a:r>
          </a:p>
        </p:txBody>
      </p:sp>
      <p:sp>
        <p:nvSpPr>
          <p:cNvPr id="3" name="Content Placeholder 2"/>
          <p:cNvSpPr>
            <a:spLocks noGrp="1"/>
          </p:cNvSpPr>
          <p:nvPr>
            <p:ph idx="1"/>
          </p:nvPr>
        </p:nvSpPr>
        <p:spPr>
          <a:xfrm>
            <a:off x="467544" y="1628799"/>
            <a:ext cx="4248472" cy="4923837"/>
          </a:xfrm>
          <a:ln w="38100">
            <a:solidFill>
              <a:schemeClr val="bg1"/>
            </a:solidFill>
          </a:ln>
        </p:spPr>
        <p:txBody>
          <a:bodyPr>
            <a:normAutofit fontScale="55000" lnSpcReduction="20000"/>
          </a:bodyPr>
          <a:lstStyle/>
          <a:p>
            <a:pPr marL="0" indent="0" algn="just">
              <a:buNone/>
            </a:pPr>
            <a:endParaRPr lang="lv-LV" dirty="0" smtClean="0">
              <a:solidFill>
                <a:schemeClr val="bg1"/>
              </a:solidFill>
            </a:endParaRPr>
          </a:p>
          <a:p>
            <a:pPr marL="0" indent="0" algn="just">
              <a:buNone/>
            </a:pPr>
            <a:r>
              <a:rPr lang="en-US" dirty="0" smtClean="0">
                <a:solidFill>
                  <a:schemeClr val="bg1"/>
                </a:solidFill>
              </a:rPr>
              <a:t>Folk </a:t>
            </a:r>
            <a:r>
              <a:rPr lang="en-US" dirty="0">
                <a:solidFill>
                  <a:schemeClr val="bg1"/>
                </a:solidFill>
              </a:rPr>
              <a:t>dress in Latvia has played and still plays an important symbolic role in the preservation of national values and cultural heritage and in the creation of a feeling of unity of the people. This occurred in the 1920s and 1930s, when the independent Latvian nation was founded for the first time and interest in folk dress was born; during the years of Soviet occupation; and after the renewal of Latvian independence in 1991. Today folk dress has a different application than in earlier centuries and now it is worn only on festive occasions or during performances. Nevertheless the great amount of interest that Latvians express in folk dress has helped to preserve, research and </a:t>
            </a:r>
            <a:r>
              <a:rPr lang="en-GB" dirty="0" smtClean="0">
                <a:solidFill>
                  <a:schemeClr val="bg1"/>
                </a:solidFill>
              </a:rPr>
              <a:t>popularise </a:t>
            </a:r>
            <a:r>
              <a:rPr lang="en-US" dirty="0" smtClean="0">
                <a:solidFill>
                  <a:schemeClr val="bg1"/>
                </a:solidFill>
              </a:rPr>
              <a:t>it</a:t>
            </a:r>
            <a:r>
              <a:rPr lang="en-US" dirty="0" smtClean="0">
                <a:solidFill>
                  <a:schemeClr val="bg1"/>
                </a:solidFill>
              </a:rPr>
              <a:t>.</a:t>
            </a:r>
            <a:endParaRPr lang="lv-LV" dirty="0" smtClean="0">
              <a:solidFill>
                <a:schemeClr val="bg1"/>
              </a:solidFill>
            </a:endParaRPr>
          </a:p>
          <a:p>
            <a:pPr marL="0" indent="0" algn="just">
              <a:buNone/>
            </a:pPr>
            <a:r>
              <a:rPr lang="en-US" dirty="0" smtClean="0">
                <a:solidFill>
                  <a:schemeClr val="bg1"/>
                </a:solidFill>
              </a:rPr>
              <a:t> </a:t>
            </a:r>
            <a:r>
              <a:rPr lang="en-US" dirty="0">
                <a:solidFill>
                  <a:schemeClr val="bg1"/>
                </a:solidFill>
              </a:rPr>
              <a:t>There are five regions in Latvia with their own specific traditions in dialect, housing, and dress. </a:t>
            </a:r>
            <a:endParaRPr lang="lv-LV" dirty="0"/>
          </a:p>
        </p:txBody>
      </p:sp>
      <p:pic>
        <p:nvPicPr>
          <p:cNvPr id="1028" name="Picture 4" descr="http://www.livani.lv/upload/bildes/cilveki/img_9293.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458" t="2344" r="-3001"/>
          <a:stretch/>
        </p:blipFill>
        <p:spPr bwMode="auto">
          <a:xfrm>
            <a:off x="4932040" y="1628800"/>
            <a:ext cx="3808708" cy="2160240"/>
          </a:xfrm>
          <a:prstGeom prst="rect">
            <a:avLst/>
          </a:prstGeom>
          <a:noFill/>
          <a:ln w="38100">
            <a:solidFill>
              <a:schemeClr val="bg1"/>
            </a:solidFill>
          </a:ln>
          <a:extLst>
            <a:ext uri="{909E8E84-426E-40DD-AFC4-6F175D3DCCD1}">
              <a14:hiddenFill xmlns="" xmlns:a14="http://schemas.microsoft.com/office/drawing/2010/main">
                <a:solidFill>
                  <a:srgbClr val="FFFFFF"/>
                </a:solidFill>
              </a14:hiddenFill>
            </a:ext>
          </a:extLst>
        </p:spPr>
      </p:pic>
      <p:pic>
        <p:nvPicPr>
          <p:cNvPr id="1032" name="Picture 8" descr="http://static.intelligent.lv/uploadEx/images/ru/deja/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15565" y="4005064"/>
            <a:ext cx="3825182" cy="2547572"/>
          </a:xfrm>
          <a:prstGeom prst="rect">
            <a:avLst/>
          </a:prstGeom>
          <a:noFill/>
          <a:ln w="38100">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6779159"/>
      </p:ext>
    </p:extLst>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normAutofit fontScale="90000"/>
          </a:bodyPr>
          <a:lstStyle/>
          <a:p>
            <a:r>
              <a:rPr lang="en-GB" dirty="0" smtClean="0">
                <a:solidFill>
                  <a:schemeClr val="bg1"/>
                </a:solidFill>
              </a:rPr>
              <a:t>Our dance group in </a:t>
            </a:r>
            <a:r>
              <a:rPr lang="de-DE" dirty="0" smtClean="0">
                <a:solidFill>
                  <a:schemeClr val="bg1"/>
                </a:solidFill>
              </a:rPr>
              <a:t>Rezekne</a:t>
            </a:r>
            <a:r>
              <a:rPr lang="en-GB" dirty="0" smtClean="0">
                <a:solidFill>
                  <a:schemeClr val="bg1"/>
                </a:solidFill>
              </a:rPr>
              <a:t>. </a:t>
            </a:r>
            <a:r>
              <a:rPr lang="de-DE" dirty="0" smtClean="0">
                <a:solidFill>
                  <a:schemeClr val="bg1"/>
                </a:solidFill>
              </a:rPr>
              <a:t>Dancing </a:t>
            </a:r>
            <a:r>
              <a:rPr lang="lv-LV" dirty="0" smtClean="0">
                <a:solidFill>
                  <a:schemeClr val="bg1"/>
                </a:solidFill>
              </a:rPr>
              <a:t>– </a:t>
            </a:r>
            <a:r>
              <a:rPr lang="lv-LV" dirty="0" smtClean="0">
                <a:solidFill>
                  <a:schemeClr val="bg1"/>
                </a:solidFill>
              </a:rPr>
              <a:t>“Es noaudu zvaigžņu segu”.</a:t>
            </a:r>
            <a:endParaRPr lang="en-US" dirty="0">
              <a:solidFill>
                <a:schemeClr val="bg1"/>
              </a:solidFill>
            </a:endParaRPr>
          </a:p>
        </p:txBody>
      </p:sp>
      <p:pic>
        <p:nvPicPr>
          <p:cNvPr id="4" name="MVI_5094.MOV">
            <a:hlinkClick r:id="" action="ppaction://media"/>
          </p:cNvPr>
          <p:cNvPicPr>
            <a:picLocks noGrp="1" noRot="1" noChangeAspect="1"/>
          </p:cNvPicPr>
          <p:nvPr>
            <p:ph idx="1"/>
            <a:videoFile r:link="rId1"/>
          </p:nvPr>
        </p:nvPicPr>
        <p:blipFill>
          <a:blip r:embed="rId3" cstate="print"/>
          <a:stretch>
            <a:fillRect/>
          </a:stretch>
        </p:blipFill>
        <p:spPr>
          <a:xfrm>
            <a:off x="285720" y="1928802"/>
            <a:ext cx="8429620" cy="4741661"/>
          </a:xfrm>
          <a:prstGeom prst="rect">
            <a:avLst/>
          </a:prstGeom>
        </p:spPr>
      </p:pic>
    </p:spTree>
  </p:cSld>
  <p:clrMapOvr>
    <a:masterClrMapping/>
  </p:clrMapOvr>
  <p:transition>
    <p:blinds/>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0" y="357166"/>
            <a:ext cx="4114800" cy="3643338"/>
          </a:xfrm>
        </p:spPr>
        <p:txBody>
          <a:bodyPr>
            <a:normAutofit/>
          </a:bodyPr>
          <a:lstStyle/>
          <a:p>
            <a:r>
              <a:rPr lang="lv-LV" dirty="0" smtClean="0">
                <a:solidFill>
                  <a:schemeClr val="bg1"/>
                </a:solidFill>
              </a:rPr>
              <a:t>THANK YOU </a:t>
            </a:r>
            <a:br>
              <a:rPr lang="lv-LV" dirty="0" smtClean="0">
                <a:solidFill>
                  <a:schemeClr val="bg1"/>
                </a:solidFill>
              </a:rPr>
            </a:br>
            <a:r>
              <a:rPr lang="lv-LV" dirty="0" smtClean="0">
                <a:solidFill>
                  <a:schemeClr val="bg1"/>
                </a:solidFill>
              </a:rPr>
              <a:t>FOR ATTENTION!</a:t>
            </a:r>
            <a:endParaRPr lang="en-US" dirty="0">
              <a:solidFill>
                <a:schemeClr val="bg1"/>
              </a:solidFill>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12700">
            <a:solidFill>
              <a:schemeClr val="bg1"/>
            </a:solidFill>
          </a:ln>
        </p:spPr>
        <p:txBody>
          <a:bodyPr/>
          <a:lstStyle/>
          <a:p>
            <a:r>
              <a:rPr lang="lv-LV" dirty="0" smtClean="0">
                <a:solidFill>
                  <a:schemeClr val="bg1"/>
                </a:solidFill>
              </a:rPr>
              <a:t>Latvian folk dance history</a:t>
            </a:r>
            <a:endParaRPr lang="ru-RU" dirty="0">
              <a:solidFill>
                <a:schemeClr val="bg1"/>
              </a:solidFill>
            </a:endParaRPr>
          </a:p>
        </p:txBody>
      </p:sp>
      <p:sp>
        <p:nvSpPr>
          <p:cNvPr id="3" name="Содержимое 2"/>
          <p:cNvSpPr>
            <a:spLocks noGrp="1"/>
          </p:cNvSpPr>
          <p:nvPr>
            <p:ph idx="1"/>
          </p:nvPr>
        </p:nvSpPr>
        <p:spPr>
          <a:xfrm>
            <a:off x="428596" y="3857628"/>
            <a:ext cx="8229600" cy="2571768"/>
          </a:xfrm>
          <a:ln>
            <a:solidFill>
              <a:schemeClr val="bg1"/>
            </a:solidFill>
          </a:ln>
        </p:spPr>
        <p:txBody>
          <a:bodyPr/>
          <a:lstStyle/>
          <a:p>
            <a:pPr algn="ctr">
              <a:buNone/>
            </a:pPr>
            <a:r>
              <a:rPr lang="en-US" dirty="0" smtClean="0">
                <a:solidFill>
                  <a:schemeClr val="bg1"/>
                </a:solidFill>
              </a:rPr>
              <a:t>	Latvian </a:t>
            </a:r>
            <a:r>
              <a:rPr lang="lv-LV" dirty="0" err="1" smtClean="0">
                <a:solidFill>
                  <a:schemeClr val="bg1"/>
                </a:solidFill>
              </a:rPr>
              <a:t>folk</a:t>
            </a:r>
            <a:r>
              <a:rPr lang="lv-LV" dirty="0" smtClean="0">
                <a:solidFill>
                  <a:schemeClr val="bg1"/>
                </a:solidFill>
              </a:rPr>
              <a:t> </a:t>
            </a:r>
            <a:r>
              <a:rPr lang="lv-LV" dirty="0" smtClean="0">
                <a:solidFill>
                  <a:schemeClr val="bg1"/>
                </a:solidFill>
              </a:rPr>
              <a:t>dance history starts at one time with the Nationwide Latvian Song and Dance Celebration, what </a:t>
            </a:r>
            <a:r>
              <a:rPr lang="en-US" dirty="0" smtClean="0">
                <a:solidFill>
                  <a:schemeClr val="bg1"/>
                </a:solidFill>
              </a:rPr>
              <a:t>is a traditional cultural event in Latvia. Since the 1873 this festival has taken place 25 times</a:t>
            </a:r>
            <a:r>
              <a:rPr lang="lv-LV" dirty="0" smtClean="0">
                <a:solidFill>
                  <a:schemeClr val="bg1"/>
                </a:solidFill>
              </a:rPr>
              <a:t>. </a:t>
            </a:r>
          </a:p>
          <a:p>
            <a:pPr>
              <a:buNone/>
            </a:pPr>
            <a:endParaRPr lang="ru-RU" dirty="0">
              <a:solidFill>
                <a:schemeClr val="bg1"/>
              </a:solidFill>
            </a:endParaRPr>
          </a:p>
        </p:txBody>
      </p:sp>
      <p:pic>
        <p:nvPicPr>
          <p:cNvPr id="6146" name="Picture 2" descr="http://u.jimdo.com/www60/o/sdeb0f818dfbc9e1e/img/ic6dc3da83577f28b/1406634361/orig/image.jpg"/>
          <p:cNvPicPr>
            <a:picLocks noChangeAspect="1" noChangeArrowheads="1"/>
          </p:cNvPicPr>
          <p:nvPr/>
        </p:nvPicPr>
        <p:blipFill>
          <a:blip r:embed="rId2" cstate="print"/>
          <a:srcRect t="30000" b="4000"/>
          <a:stretch>
            <a:fillRect/>
          </a:stretch>
        </p:blipFill>
        <p:spPr bwMode="auto">
          <a:xfrm>
            <a:off x="2428860" y="1571612"/>
            <a:ext cx="4214842" cy="2143140"/>
          </a:xfrm>
          <a:prstGeom prst="rect">
            <a:avLst/>
          </a:prstGeom>
          <a:noFill/>
          <a:ln>
            <a:solidFill>
              <a:schemeClr val="bg1"/>
            </a:solidFill>
          </a:ln>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57620" y="714356"/>
            <a:ext cx="5286380" cy="1885962"/>
          </a:xfrm>
        </p:spPr>
        <p:txBody>
          <a:bodyPr>
            <a:normAutofit/>
          </a:bodyPr>
          <a:lstStyle/>
          <a:p>
            <a:r>
              <a:rPr lang="lv-LV" b="1" dirty="0" smtClean="0">
                <a:solidFill>
                  <a:schemeClr val="bg1"/>
                </a:solidFill>
              </a:rPr>
              <a:t>LATVIAN FOLK </a:t>
            </a:r>
            <a:br>
              <a:rPr lang="lv-LV" b="1" dirty="0" smtClean="0">
                <a:solidFill>
                  <a:schemeClr val="bg1"/>
                </a:solidFill>
              </a:rPr>
            </a:br>
            <a:r>
              <a:rPr lang="lv-LV" b="1" dirty="0" smtClean="0">
                <a:solidFill>
                  <a:schemeClr val="bg1"/>
                </a:solidFill>
              </a:rPr>
              <a:t>DANCES</a:t>
            </a:r>
            <a:endParaRPr lang="ru-RU" b="1" dirty="0">
              <a:solidFill>
                <a:schemeClr val="bg1"/>
              </a:solidFill>
            </a:endParaRPr>
          </a:p>
        </p:txBody>
      </p:sp>
      <p:sp>
        <p:nvSpPr>
          <p:cNvPr id="3" name="Подзаголовок 2"/>
          <p:cNvSpPr>
            <a:spLocks noGrp="1"/>
          </p:cNvSpPr>
          <p:nvPr>
            <p:ph type="subTitle" idx="1"/>
          </p:nvPr>
        </p:nvSpPr>
        <p:spPr>
          <a:xfrm>
            <a:off x="4786314" y="5286388"/>
            <a:ext cx="4129094" cy="1357322"/>
          </a:xfrm>
        </p:spPr>
        <p:txBody>
          <a:bodyPr>
            <a:normAutofit fontScale="70000" lnSpcReduction="20000"/>
          </a:bodyPr>
          <a:lstStyle/>
          <a:p>
            <a:r>
              <a:rPr lang="de-DE" dirty="0" smtClean="0">
                <a:solidFill>
                  <a:schemeClr val="bg1"/>
                </a:solidFill>
              </a:rPr>
              <a:t>Sarmīte Gaidule, Antra Loce, </a:t>
            </a:r>
          </a:p>
          <a:p>
            <a:r>
              <a:rPr lang="de-DE" dirty="0" smtClean="0">
                <a:solidFill>
                  <a:schemeClr val="bg1"/>
                </a:solidFill>
              </a:rPr>
              <a:t>Zane Novika, Jūlija Ivanovska, </a:t>
            </a:r>
          </a:p>
          <a:p>
            <a:r>
              <a:rPr lang="de-DE" dirty="0" smtClean="0">
                <a:solidFill>
                  <a:schemeClr val="bg1"/>
                </a:solidFill>
              </a:rPr>
              <a:t>Kristaps Karzubovs, Kaspars Mo</a:t>
            </a:r>
            <a:r>
              <a:rPr lang="lv-LV" dirty="0" err="1" smtClean="0">
                <a:solidFill>
                  <a:schemeClr val="bg1"/>
                </a:solidFill>
              </a:rPr>
              <a:t>zga</a:t>
            </a:r>
            <a:endParaRPr lang="ru-RU"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bg1"/>
            </a:solidFill>
          </a:ln>
        </p:spPr>
        <p:txBody>
          <a:bodyPr/>
          <a:lstStyle/>
          <a:p>
            <a:r>
              <a:rPr lang="lv-LV" dirty="0" smtClean="0">
                <a:solidFill>
                  <a:schemeClr val="bg1"/>
                </a:solidFill>
              </a:rPr>
              <a:t>Celebration History</a:t>
            </a:r>
            <a:endParaRPr lang="ru-RU" dirty="0">
              <a:solidFill>
                <a:schemeClr val="bg1"/>
              </a:solidFill>
            </a:endParaRPr>
          </a:p>
        </p:txBody>
      </p:sp>
      <p:sp>
        <p:nvSpPr>
          <p:cNvPr id="3" name="Содержимое 2"/>
          <p:cNvSpPr>
            <a:spLocks noGrp="1"/>
          </p:cNvSpPr>
          <p:nvPr>
            <p:ph idx="1"/>
          </p:nvPr>
        </p:nvSpPr>
        <p:spPr>
          <a:xfrm>
            <a:off x="457200" y="1600201"/>
            <a:ext cx="8229600" cy="3757626"/>
          </a:xfrm>
          <a:ln>
            <a:solidFill>
              <a:schemeClr val="bg1"/>
            </a:solidFill>
          </a:ln>
        </p:spPr>
        <p:txBody>
          <a:bodyPr>
            <a:normAutofit/>
          </a:bodyPr>
          <a:lstStyle/>
          <a:p>
            <a:pPr algn="ctr">
              <a:buNone/>
            </a:pPr>
            <a:r>
              <a:rPr lang="en-US" dirty="0" smtClean="0">
                <a:solidFill>
                  <a:schemeClr val="bg1"/>
                </a:solidFill>
              </a:rPr>
              <a:t>Festival</a:t>
            </a:r>
            <a:r>
              <a:rPr lang="lv-LV" dirty="0" smtClean="0">
                <a:solidFill>
                  <a:schemeClr val="bg1"/>
                </a:solidFill>
              </a:rPr>
              <a:t> have a</a:t>
            </a:r>
            <a:r>
              <a:rPr lang="en-US" dirty="0" smtClean="0">
                <a:solidFill>
                  <a:schemeClr val="bg1"/>
                </a:solidFill>
              </a:rPr>
              <a:t> 140</a:t>
            </a:r>
            <a:r>
              <a:rPr lang="lv-LV" dirty="0" smtClean="0">
                <a:solidFill>
                  <a:schemeClr val="bg1"/>
                </a:solidFill>
              </a:rPr>
              <a:t> </a:t>
            </a:r>
            <a:r>
              <a:rPr lang="en-US" dirty="0" smtClean="0">
                <a:solidFill>
                  <a:schemeClr val="bg1"/>
                </a:solidFill>
              </a:rPr>
              <a:t>year</a:t>
            </a:r>
            <a:r>
              <a:rPr lang="lv-LV" dirty="0" smtClean="0">
                <a:solidFill>
                  <a:schemeClr val="bg1"/>
                </a:solidFill>
              </a:rPr>
              <a:t>-old</a:t>
            </a:r>
            <a:r>
              <a:rPr lang="en-US" dirty="0" smtClean="0">
                <a:solidFill>
                  <a:schemeClr val="bg1"/>
                </a:solidFill>
              </a:rPr>
              <a:t> history</a:t>
            </a:r>
            <a:r>
              <a:rPr lang="lv-LV" dirty="0" smtClean="0">
                <a:solidFill>
                  <a:schemeClr val="bg1"/>
                </a:solidFill>
              </a:rPr>
              <a:t>. </a:t>
            </a:r>
            <a:r>
              <a:rPr lang="en-US" dirty="0" smtClean="0">
                <a:solidFill>
                  <a:schemeClr val="bg1"/>
                </a:solidFill>
              </a:rPr>
              <a:t>It is a </a:t>
            </a:r>
            <a:r>
              <a:rPr lang="lv-LV" dirty="0" smtClean="0">
                <a:solidFill>
                  <a:schemeClr val="bg1"/>
                </a:solidFill>
              </a:rPr>
              <a:t>most </a:t>
            </a:r>
            <a:r>
              <a:rPr lang="en-US" dirty="0" smtClean="0">
                <a:solidFill>
                  <a:schemeClr val="bg1"/>
                </a:solidFill>
              </a:rPr>
              <a:t>characteristic cultural tradition</a:t>
            </a:r>
            <a:r>
              <a:rPr lang="lv-LV" dirty="0" smtClean="0">
                <a:solidFill>
                  <a:schemeClr val="bg1"/>
                </a:solidFill>
              </a:rPr>
              <a:t> </a:t>
            </a:r>
            <a:r>
              <a:rPr lang="en-US" dirty="0" smtClean="0">
                <a:solidFill>
                  <a:schemeClr val="bg1"/>
                </a:solidFill>
              </a:rPr>
              <a:t>of the Baltic</a:t>
            </a:r>
            <a:r>
              <a:rPr lang="lv-LV" dirty="0" smtClean="0">
                <a:solidFill>
                  <a:schemeClr val="bg1"/>
                </a:solidFill>
              </a:rPr>
              <a:t>. Festival is a unique </a:t>
            </a:r>
            <a:r>
              <a:rPr lang="lv-LV" dirty="0" err="1" smtClean="0">
                <a:solidFill>
                  <a:schemeClr val="bg1"/>
                </a:solidFill>
              </a:rPr>
              <a:t>Latvian</a:t>
            </a:r>
            <a:r>
              <a:rPr lang="lv-LV" dirty="0" smtClean="0">
                <a:solidFill>
                  <a:schemeClr val="bg1"/>
                </a:solidFill>
              </a:rPr>
              <a:t> </a:t>
            </a:r>
            <a:r>
              <a:rPr lang="en-US" dirty="0" smtClean="0">
                <a:solidFill>
                  <a:schemeClr val="bg1"/>
                </a:solidFill>
              </a:rPr>
              <a:t>folklore heritage.</a:t>
            </a:r>
          </a:p>
          <a:p>
            <a:pPr algn="ctr">
              <a:buNone/>
            </a:pPr>
            <a:endParaRPr lang="lv-LV" dirty="0" smtClean="0">
              <a:solidFill>
                <a:schemeClr val="bg1"/>
              </a:solidFill>
            </a:endParaRPr>
          </a:p>
          <a:p>
            <a:pPr algn="ctr">
              <a:buNone/>
            </a:pPr>
            <a:r>
              <a:rPr lang="en-US" dirty="0" smtClean="0">
                <a:solidFill>
                  <a:schemeClr val="bg1"/>
                </a:solidFill>
              </a:rPr>
              <a:t>2008 </a:t>
            </a:r>
            <a:r>
              <a:rPr lang="lv-LV" dirty="0" smtClean="0">
                <a:solidFill>
                  <a:schemeClr val="bg1"/>
                </a:solidFill>
              </a:rPr>
              <a:t>the </a:t>
            </a:r>
            <a:r>
              <a:rPr lang="en-US" dirty="0" smtClean="0">
                <a:solidFill>
                  <a:schemeClr val="bg1"/>
                </a:solidFill>
              </a:rPr>
              <a:t>tradition</a:t>
            </a:r>
            <a:r>
              <a:rPr lang="lv-LV" dirty="0" smtClean="0">
                <a:solidFill>
                  <a:schemeClr val="bg1"/>
                </a:solidFill>
              </a:rPr>
              <a:t> of t</a:t>
            </a:r>
            <a:r>
              <a:rPr lang="en-US" dirty="0" smtClean="0">
                <a:solidFill>
                  <a:schemeClr val="bg1"/>
                </a:solidFill>
              </a:rPr>
              <a:t>he Latvian Song and Dance Celebration </a:t>
            </a:r>
            <a:r>
              <a:rPr lang="lv-LV" dirty="0" smtClean="0">
                <a:solidFill>
                  <a:schemeClr val="bg1"/>
                </a:solidFill>
              </a:rPr>
              <a:t>w</a:t>
            </a:r>
            <a:r>
              <a:rPr lang="en-US" dirty="0" smtClean="0">
                <a:solidFill>
                  <a:schemeClr val="bg1"/>
                </a:solidFill>
              </a:rPr>
              <a:t>as included in the UNESCO</a:t>
            </a:r>
            <a:r>
              <a:rPr lang="lv-LV" dirty="0" smtClean="0">
                <a:solidFill>
                  <a:schemeClr val="bg1"/>
                </a:solidFill>
              </a:rPr>
              <a:t>.</a:t>
            </a:r>
          </a:p>
          <a:p>
            <a:pPr>
              <a:buNone/>
            </a:pPr>
            <a:endParaRPr lang="ru-RU"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500702"/>
            <a:ext cx="8229600" cy="1143000"/>
          </a:xfrm>
        </p:spPr>
        <p:txBody>
          <a:bodyPr>
            <a:normAutofit/>
          </a:bodyPr>
          <a:lstStyle/>
          <a:p>
            <a:r>
              <a:rPr lang="lv-LV" sz="2800" dirty="0" smtClean="0"/>
              <a:t>The Latvian Song Festival flag </a:t>
            </a:r>
            <a:endParaRPr lang="ru-RU" sz="2800" dirty="0"/>
          </a:p>
        </p:txBody>
      </p:sp>
      <p:sp>
        <p:nvSpPr>
          <p:cNvPr id="3" name="Содержимое 2"/>
          <p:cNvSpPr>
            <a:spLocks noGrp="1"/>
          </p:cNvSpPr>
          <p:nvPr>
            <p:ph idx="1"/>
          </p:nvPr>
        </p:nvSpPr>
        <p:spPr>
          <a:xfrm>
            <a:off x="500034" y="357166"/>
            <a:ext cx="8229600" cy="1900238"/>
          </a:xfrm>
          <a:ln>
            <a:solidFill>
              <a:schemeClr val="bg1"/>
            </a:solidFill>
          </a:ln>
        </p:spPr>
        <p:txBody>
          <a:bodyPr/>
          <a:lstStyle/>
          <a:p>
            <a:pPr algn="ctr">
              <a:buNone/>
            </a:pPr>
            <a:r>
              <a:rPr lang="en-US" dirty="0" smtClean="0">
                <a:solidFill>
                  <a:schemeClr val="bg1"/>
                </a:solidFill>
              </a:rPr>
              <a:t>The first Latvian National Song </a:t>
            </a:r>
            <a:r>
              <a:rPr lang="lv-LV" dirty="0" smtClean="0">
                <a:solidFill>
                  <a:schemeClr val="bg1"/>
                </a:solidFill>
              </a:rPr>
              <a:t>and Dance </a:t>
            </a:r>
            <a:r>
              <a:rPr lang="en-US" dirty="0" smtClean="0">
                <a:solidFill>
                  <a:schemeClr val="bg1"/>
                </a:solidFill>
              </a:rPr>
              <a:t>Festival</a:t>
            </a:r>
            <a:r>
              <a:rPr lang="lv-LV" dirty="0" smtClean="0">
                <a:solidFill>
                  <a:schemeClr val="bg1"/>
                </a:solidFill>
              </a:rPr>
              <a:t> </a:t>
            </a:r>
            <a:r>
              <a:rPr lang="en-US" dirty="0" smtClean="0">
                <a:solidFill>
                  <a:schemeClr val="bg1"/>
                </a:solidFill>
              </a:rPr>
              <a:t>w</a:t>
            </a:r>
            <a:r>
              <a:rPr lang="lv-LV" dirty="0" smtClean="0">
                <a:solidFill>
                  <a:schemeClr val="bg1"/>
                </a:solidFill>
              </a:rPr>
              <a:t>a</a:t>
            </a:r>
            <a:r>
              <a:rPr lang="en-US" dirty="0" smtClean="0">
                <a:solidFill>
                  <a:schemeClr val="bg1"/>
                </a:solidFill>
              </a:rPr>
              <a:t>s the 1873 </a:t>
            </a:r>
            <a:r>
              <a:rPr lang="lv-LV" dirty="0" smtClean="0">
                <a:solidFill>
                  <a:schemeClr val="bg1"/>
                </a:solidFill>
              </a:rPr>
              <a:t>i</a:t>
            </a:r>
            <a:r>
              <a:rPr lang="en-US" dirty="0" smtClean="0">
                <a:solidFill>
                  <a:schemeClr val="bg1"/>
                </a:solidFill>
              </a:rPr>
              <a:t>n </a:t>
            </a:r>
            <a:r>
              <a:rPr lang="lv-LV" dirty="0" smtClean="0">
                <a:solidFill>
                  <a:schemeClr val="bg1"/>
                </a:solidFill>
              </a:rPr>
              <a:t>Riga. </a:t>
            </a:r>
          </a:p>
          <a:p>
            <a:pPr algn="ctr">
              <a:buNone/>
            </a:pPr>
            <a:r>
              <a:rPr lang="lv-LV" dirty="0" smtClean="0">
                <a:solidFill>
                  <a:schemeClr val="bg1"/>
                </a:solidFill>
              </a:rPr>
              <a:t>Festival organizer: Latvian Society of Riga</a:t>
            </a:r>
          </a:p>
          <a:p>
            <a:pPr algn="ctr">
              <a:buNone/>
            </a:pPr>
            <a:endParaRPr lang="ru-RU" dirty="0">
              <a:solidFill>
                <a:schemeClr val="bg1"/>
              </a:solidFill>
            </a:endParaRPr>
          </a:p>
        </p:txBody>
      </p:sp>
      <p:pic>
        <p:nvPicPr>
          <p:cNvPr id="4" name="Content Placeholder 3" descr="http://upload.wikimedia.org/wikipedia/lv/1/1c/Dziesmu_svetku_karogs.jpg"/>
          <p:cNvPicPr>
            <a:picLocks/>
          </p:cNvPicPr>
          <p:nvPr/>
        </p:nvPicPr>
        <p:blipFill>
          <a:blip r:embed="rId2" cstate="print"/>
          <a:srcRect/>
          <a:stretch>
            <a:fillRect/>
          </a:stretch>
        </p:blipFill>
        <p:spPr>
          <a:xfrm>
            <a:off x="3357554" y="2643182"/>
            <a:ext cx="2357454" cy="3500462"/>
          </a:xfrm>
          <a:prstGeom prst="rect">
            <a:avLst/>
          </a:prstGeom>
          <a:ln>
            <a:solidFill>
              <a:schemeClr val="bg1"/>
            </a:solidFill>
          </a:ln>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785926"/>
            <a:ext cx="8229600" cy="3471874"/>
          </a:xfrm>
          <a:ln>
            <a:solidFill>
              <a:schemeClr val="bg1"/>
            </a:solidFill>
          </a:ln>
        </p:spPr>
        <p:txBody>
          <a:bodyPr/>
          <a:lstStyle/>
          <a:p>
            <a:pPr algn="ctr">
              <a:buNone/>
            </a:pPr>
            <a:r>
              <a:rPr lang="en-US" dirty="0" smtClean="0">
                <a:solidFill>
                  <a:schemeClr val="bg1"/>
                </a:solidFill>
              </a:rPr>
              <a:t>X-XIX Song Festival took place during the Soviet </a:t>
            </a:r>
            <a:r>
              <a:rPr lang="lv-LV" dirty="0" smtClean="0">
                <a:solidFill>
                  <a:schemeClr val="bg1"/>
                </a:solidFill>
              </a:rPr>
              <a:t>time.</a:t>
            </a:r>
          </a:p>
          <a:p>
            <a:pPr algn="ctr">
              <a:buNone/>
            </a:pPr>
            <a:r>
              <a:rPr lang="en-US" dirty="0" smtClean="0">
                <a:solidFill>
                  <a:schemeClr val="bg1"/>
                </a:solidFill>
              </a:rPr>
              <a:t>Dance </a:t>
            </a:r>
            <a:r>
              <a:rPr lang="en-US" dirty="0" smtClean="0">
                <a:solidFill>
                  <a:schemeClr val="bg1"/>
                </a:solidFill>
              </a:rPr>
              <a:t>groups</a:t>
            </a:r>
            <a:r>
              <a:rPr lang="lv-LV" dirty="0" smtClean="0">
                <a:solidFill>
                  <a:schemeClr val="bg1"/>
                </a:solidFill>
              </a:rPr>
              <a:t> </a:t>
            </a:r>
            <a:r>
              <a:rPr lang="en-US" dirty="0" smtClean="0">
                <a:solidFill>
                  <a:schemeClr val="bg1"/>
                </a:solidFill>
              </a:rPr>
              <a:t>the first time participated in the festival </a:t>
            </a:r>
            <a:r>
              <a:rPr lang="lv-LV" dirty="0" smtClean="0">
                <a:solidFill>
                  <a:schemeClr val="bg1"/>
                </a:solidFill>
              </a:rPr>
              <a:t>in </a:t>
            </a:r>
            <a:r>
              <a:rPr lang="en-US" dirty="0" smtClean="0">
                <a:solidFill>
                  <a:schemeClr val="bg1"/>
                </a:solidFill>
              </a:rPr>
              <a:t>1948</a:t>
            </a:r>
            <a:r>
              <a:rPr lang="lv-LV" dirty="0" smtClean="0">
                <a:solidFill>
                  <a:schemeClr val="bg1"/>
                </a:solidFill>
              </a:rPr>
              <a:t>. </a:t>
            </a:r>
          </a:p>
          <a:p>
            <a:pPr algn="ctr">
              <a:buNone/>
            </a:pPr>
            <a:r>
              <a:rPr lang="en-US" dirty="0" smtClean="0">
                <a:solidFill>
                  <a:schemeClr val="bg1"/>
                </a:solidFill>
              </a:rPr>
              <a:t>Since the 1960</a:t>
            </a:r>
            <a:r>
              <a:rPr lang="lv-LV" dirty="0" smtClean="0">
                <a:solidFill>
                  <a:schemeClr val="bg1"/>
                </a:solidFill>
              </a:rPr>
              <a:t>,</a:t>
            </a:r>
            <a:r>
              <a:rPr lang="en-US" dirty="0" smtClean="0">
                <a:solidFill>
                  <a:schemeClr val="bg1"/>
                </a:solidFill>
              </a:rPr>
              <a:t> every 5 years</a:t>
            </a:r>
            <a:r>
              <a:rPr lang="lv-LV" dirty="0" smtClean="0">
                <a:solidFill>
                  <a:schemeClr val="bg1"/>
                </a:solidFill>
              </a:rPr>
              <a:t> take place the </a:t>
            </a:r>
            <a:r>
              <a:rPr lang="en-US" dirty="0" smtClean="0">
                <a:solidFill>
                  <a:schemeClr val="bg1"/>
                </a:solidFill>
              </a:rPr>
              <a:t>Latvian School Youth Song and Dance Festival</a:t>
            </a:r>
            <a:r>
              <a:rPr lang="lv-LV" dirty="0" smtClean="0">
                <a:solidFill>
                  <a:schemeClr val="bg1"/>
                </a:solidFill>
              </a:rPr>
              <a:t>.</a:t>
            </a:r>
          </a:p>
          <a:p>
            <a:pPr algn="ctr">
              <a:buNone/>
            </a:pPr>
            <a:endParaRPr lang="ru-RU" dirty="0">
              <a:solidFill>
                <a:schemeClr val="bg1"/>
              </a:solidFill>
            </a:endParaRPr>
          </a:p>
        </p:txBody>
      </p:sp>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dziedundejo.lv/data/lnvm_1967.jpg"/>
          <p:cNvPicPr>
            <a:picLocks noChangeAspect="1" noChangeArrowheads="1"/>
          </p:cNvPicPr>
          <p:nvPr/>
        </p:nvPicPr>
        <p:blipFill>
          <a:blip r:embed="rId2" cstate="print"/>
          <a:srcRect/>
          <a:stretch>
            <a:fillRect/>
          </a:stretch>
        </p:blipFill>
        <p:spPr bwMode="auto">
          <a:xfrm>
            <a:off x="1043608" y="404664"/>
            <a:ext cx="3635896" cy="2248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8" name="Picture 4" descr="https://encrypted-tbn3.gstatic.com/images?q=tbn:ANd9GcRPohEF9ZYzr_wEH1mei0fo7rtQG1Kk3T7f-4-154mt2s_qEsZp-Q"/>
          <p:cNvPicPr>
            <a:picLocks noChangeAspect="1" noChangeArrowheads="1"/>
          </p:cNvPicPr>
          <p:nvPr/>
        </p:nvPicPr>
        <p:blipFill>
          <a:blip r:embed="rId3" cstate="print"/>
          <a:srcRect/>
          <a:stretch>
            <a:fillRect/>
          </a:stretch>
        </p:blipFill>
        <p:spPr bwMode="auto">
          <a:xfrm>
            <a:off x="4644008" y="404664"/>
            <a:ext cx="3528392" cy="2205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0" name="Picture 6" descr="http://www.arhivi.lv/sitedata/ZVA/Image/ventspilsZVA/898-1-106-2.jpg"/>
          <p:cNvPicPr>
            <a:picLocks noChangeAspect="1" noChangeArrowheads="1"/>
          </p:cNvPicPr>
          <p:nvPr/>
        </p:nvPicPr>
        <p:blipFill>
          <a:blip r:embed="rId4" cstate="print"/>
          <a:srcRect/>
          <a:stretch>
            <a:fillRect/>
          </a:stretch>
        </p:blipFill>
        <p:spPr bwMode="auto">
          <a:xfrm>
            <a:off x="1043608" y="2636912"/>
            <a:ext cx="3672408" cy="2137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4" name="Picture 10" descr="https://encrypted-tbn0.gstatic.com/images?q=tbn:ANd9GcTRne4oJpTXAwRHEEOXpvwbPqENxSvwehl2vtd7mAABYwtlj9GBHA"/>
          <p:cNvPicPr>
            <a:picLocks noChangeAspect="1" noChangeArrowheads="1"/>
          </p:cNvPicPr>
          <p:nvPr/>
        </p:nvPicPr>
        <p:blipFill>
          <a:blip r:embed="rId5" cstate="print"/>
          <a:srcRect/>
          <a:stretch>
            <a:fillRect/>
          </a:stretch>
        </p:blipFill>
        <p:spPr bwMode="auto">
          <a:xfrm>
            <a:off x="4644009" y="2564904"/>
            <a:ext cx="3528392"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6" name="Picture 12" descr="http://parkulturu.lv/upload/lolita/upload/file/201303/2713/normalized_IMG_0009.jpg?1363869565"/>
          <p:cNvPicPr>
            <a:picLocks noChangeAspect="1" noChangeArrowheads="1"/>
          </p:cNvPicPr>
          <p:nvPr/>
        </p:nvPicPr>
        <p:blipFill>
          <a:blip r:embed="rId6" cstate="print"/>
          <a:srcRect/>
          <a:stretch>
            <a:fillRect/>
          </a:stretch>
        </p:blipFill>
        <p:spPr bwMode="auto">
          <a:xfrm>
            <a:off x="1043608" y="4509120"/>
            <a:ext cx="3508719"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8" name="Picture 14" descr="http://www.dziedundejo.lv/data/vaduguns02.jpg"/>
          <p:cNvPicPr>
            <a:picLocks noChangeAspect="1" noChangeArrowheads="1"/>
          </p:cNvPicPr>
          <p:nvPr/>
        </p:nvPicPr>
        <p:blipFill>
          <a:blip r:embed="rId7" cstate="print"/>
          <a:srcRect/>
          <a:stretch>
            <a:fillRect/>
          </a:stretch>
        </p:blipFill>
        <p:spPr bwMode="auto">
          <a:xfrm>
            <a:off x="4644008" y="4509120"/>
            <a:ext cx="3528392" cy="216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25400">
            <a:solidFill>
              <a:schemeClr val="bg1"/>
            </a:solidFill>
          </a:ln>
        </p:spPr>
        <p:txBody>
          <a:bodyPr>
            <a:normAutofit fontScale="90000"/>
          </a:bodyPr>
          <a:lstStyle/>
          <a:p>
            <a:r>
              <a:rPr lang="lv-LV" dirty="0" smtClean="0">
                <a:solidFill>
                  <a:schemeClr val="bg1"/>
                </a:solidFill>
              </a:rPr>
              <a:t>The </a:t>
            </a:r>
            <a:r>
              <a:rPr lang="en-US" dirty="0" smtClean="0">
                <a:solidFill>
                  <a:schemeClr val="bg1"/>
                </a:solidFill>
              </a:rPr>
              <a:t>Latvian Song and Dance Festival</a:t>
            </a:r>
            <a:endParaRPr lang="ru-RU" dirty="0">
              <a:solidFill>
                <a:schemeClr val="bg1"/>
              </a:solidFill>
            </a:endParaRPr>
          </a:p>
        </p:txBody>
      </p:sp>
      <p:sp>
        <p:nvSpPr>
          <p:cNvPr id="3" name="Содержимое 2"/>
          <p:cNvSpPr>
            <a:spLocks noGrp="1"/>
          </p:cNvSpPr>
          <p:nvPr>
            <p:ph idx="1"/>
          </p:nvPr>
        </p:nvSpPr>
        <p:spPr>
          <a:xfrm>
            <a:off x="395536" y="1628800"/>
            <a:ext cx="5050904" cy="4709120"/>
          </a:xfrm>
          <a:ln w="25400">
            <a:solidFill>
              <a:schemeClr val="bg1"/>
            </a:solidFill>
          </a:ln>
        </p:spPr>
        <p:txBody>
          <a:bodyPr>
            <a:normAutofit fontScale="70000" lnSpcReduction="20000"/>
          </a:bodyPr>
          <a:lstStyle/>
          <a:p>
            <a:r>
              <a:rPr lang="lv-LV" dirty="0" smtClean="0">
                <a:solidFill>
                  <a:schemeClr val="bg1">
                    <a:lumMod val="95000"/>
                  </a:schemeClr>
                </a:solidFill>
              </a:rPr>
              <a:t> </a:t>
            </a:r>
            <a:r>
              <a:rPr lang="en-US" dirty="0" smtClean="0">
                <a:solidFill>
                  <a:schemeClr val="bg1">
                    <a:lumMod val="95000"/>
                  </a:schemeClr>
                </a:solidFill>
              </a:rPr>
              <a:t>The Latvian Song and Dance Festival is one of the largest amateur choral events in the world and an important event in Latvian</a:t>
            </a:r>
            <a:r>
              <a:rPr lang="lv-LV" dirty="0">
                <a:solidFill>
                  <a:schemeClr val="bg1">
                    <a:lumMod val="95000"/>
                  </a:schemeClr>
                </a:solidFill>
              </a:rPr>
              <a:t> </a:t>
            </a:r>
            <a:r>
              <a:rPr lang="en-US" dirty="0" smtClean="0">
                <a:solidFill>
                  <a:schemeClr val="bg1">
                    <a:lumMod val="95000"/>
                  </a:schemeClr>
                </a:solidFill>
              </a:rPr>
              <a:t>culture and social life. The </a:t>
            </a:r>
            <a:r>
              <a:rPr lang="en-US" i="1" dirty="0" smtClean="0">
                <a:solidFill>
                  <a:schemeClr val="bg1">
                    <a:lumMod val="95000"/>
                  </a:schemeClr>
                </a:solidFill>
              </a:rPr>
              <a:t>All-Latvian Song and Dance Festival</a:t>
            </a:r>
            <a:r>
              <a:rPr lang="en-US" dirty="0" smtClean="0">
                <a:solidFill>
                  <a:schemeClr val="bg1">
                    <a:lumMod val="95000"/>
                  </a:schemeClr>
                </a:solidFill>
              </a:rPr>
              <a:t> has been held since 1873, normally every five years. During the festivals exhibitions of photography, art and folk craft, orchestra concerts, and a festive parade also take place. Approximately 30,000 performers altogether participate in the event.</a:t>
            </a:r>
            <a:r>
              <a:rPr lang="lv-LV" baseline="30000" dirty="0">
                <a:solidFill>
                  <a:schemeClr val="bg1">
                    <a:lumMod val="95000"/>
                  </a:schemeClr>
                </a:solidFill>
              </a:rPr>
              <a:t> </a:t>
            </a:r>
            <a:r>
              <a:rPr lang="en-US" dirty="0" smtClean="0">
                <a:solidFill>
                  <a:schemeClr val="bg1">
                    <a:lumMod val="95000"/>
                  </a:schemeClr>
                </a:solidFill>
              </a:rPr>
              <a:t>Although usually folksongs and classical choir songs are sung, with emphasis on a cappella singing, recently modern popular songs have been incorporated into the repertoire.</a:t>
            </a:r>
          </a:p>
          <a:p>
            <a:endParaRPr lang="ru-RU" dirty="0"/>
          </a:p>
        </p:txBody>
      </p:sp>
      <p:pic>
        <p:nvPicPr>
          <p:cNvPr id="12290" name="Picture 2" descr="https://encrypted-tbn1.gstatic.com/images?q=tbn:ANd9GcTP3hCNoQvHvviq4HkAstI4ql6A9qdkwwZ_okByRYhLHOaKJUitdg"/>
          <p:cNvPicPr>
            <a:picLocks noChangeAspect="1" noChangeArrowheads="1"/>
          </p:cNvPicPr>
          <p:nvPr/>
        </p:nvPicPr>
        <p:blipFill>
          <a:blip r:embed="rId2" cstate="print"/>
          <a:srcRect/>
          <a:stretch>
            <a:fillRect/>
          </a:stretch>
        </p:blipFill>
        <p:spPr bwMode="auto">
          <a:xfrm>
            <a:off x="5724128" y="3717032"/>
            <a:ext cx="3096344"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2" name="Picture 4" descr="https://encrypted-tbn3.gstatic.com/images?q=tbn:ANd9GcR2ArH7VU17IxNVXiowhpRiB-CMJJMyTMl5lr0vvLJZTNGES3hk4Q"/>
          <p:cNvPicPr>
            <a:picLocks noChangeAspect="1" noChangeArrowheads="1"/>
          </p:cNvPicPr>
          <p:nvPr/>
        </p:nvPicPr>
        <p:blipFill>
          <a:blip r:embed="rId3" cstate="print"/>
          <a:srcRect/>
          <a:stretch>
            <a:fillRect/>
          </a:stretch>
        </p:blipFill>
        <p:spPr bwMode="auto">
          <a:xfrm>
            <a:off x="5724128" y="1700808"/>
            <a:ext cx="3096344"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25400">
            <a:solidFill>
              <a:schemeClr val="bg1"/>
            </a:solidFill>
          </a:ln>
        </p:spPr>
        <p:txBody>
          <a:bodyPr>
            <a:normAutofit fontScale="90000"/>
          </a:bodyPr>
          <a:lstStyle/>
          <a:p>
            <a:r>
              <a:rPr lang="en-US" dirty="0" smtClean="0">
                <a:solidFill>
                  <a:schemeClr val="bg1">
                    <a:lumMod val="95000"/>
                  </a:schemeClr>
                </a:solidFill>
              </a:rPr>
              <a:t>The Latvian Song and Dance Festival</a:t>
            </a:r>
            <a:endParaRPr lang="ru-RU" dirty="0">
              <a:solidFill>
                <a:schemeClr val="bg1">
                  <a:lumMod val="95000"/>
                </a:schemeClr>
              </a:solidFill>
            </a:endParaRPr>
          </a:p>
        </p:txBody>
      </p:sp>
      <p:sp>
        <p:nvSpPr>
          <p:cNvPr id="3" name="Содержимое 2"/>
          <p:cNvSpPr>
            <a:spLocks noGrp="1"/>
          </p:cNvSpPr>
          <p:nvPr>
            <p:ph idx="1"/>
          </p:nvPr>
        </p:nvSpPr>
        <p:spPr>
          <a:xfrm>
            <a:off x="395536" y="1628800"/>
            <a:ext cx="4618856" cy="4752528"/>
          </a:xfrm>
          <a:noFill/>
          <a:ln w="25400">
            <a:solidFill>
              <a:schemeClr val="bg1"/>
            </a:solidFill>
          </a:ln>
        </p:spPr>
        <p:txBody>
          <a:bodyPr>
            <a:normAutofit fontScale="70000" lnSpcReduction="20000"/>
          </a:bodyPr>
          <a:lstStyle/>
          <a:p>
            <a:r>
              <a:rPr lang="lv-LV" dirty="0" smtClean="0">
                <a:solidFill>
                  <a:schemeClr val="bg1">
                    <a:lumMod val="95000"/>
                  </a:schemeClr>
                </a:solidFill>
              </a:rPr>
              <a:t> </a:t>
            </a:r>
            <a:r>
              <a:rPr lang="en-US" dirty="0" smtClean="0">
                <a:solidFill>
                  <a:schemeClr val="bg1">
                    <a:lumMod val="95000"/>
                  </a:schemeClr>
                </a:solidFill>
              </a:rPr>
              <a:t>The tradition of song festivals originated in the first half of the 19th century in many European countries and later was also organized by the Baltic Germans. 1003 singers and 30 orchestra players participated in the first festival. Only once festival was held outside Riga- in </a:t>
            </a:r>
            <a:r>
              <a:rPr lang="lv-LV" dirty="0" smtClean="0">
                <a:solidFill>
                  <a:schemeClr val="bg1">
                    <a:lumMod val="95000"/>
                  </a:schemeClr>
                </a:solidFill>
              </a:rPr>
              <a:t>Jelgava</a:t>
            </a:r>
            <a:r>
              <a:rPr lang="en-US" dirty="0" smtClean="0">
                <a:solidFill>
                  <a:schemeClr val="bg1">
                    <a:lumMod val="95000"/>
                  </a:schemeClr>
                </a:solidFill>
              </a:rPr>
              <a:t> </a:t>
            </a:r>
            <a:r>
              <a:rPr lang="en-US" dirty="0" smtClean="0">
                <a:solidFill>
                  <a:schemeClr val="bg1">
                    <a:lumMod val="95000"/>
                  </a:schemeClr>
                </a:solidFill>
              </a:rPr>
              <a:t>in 1895.</a:t>
            </a:r>
            <a:r>
              <a:rPr lang="lv-LV" dirty="0" smtClean="0">
                <a:solidFill>
                  <a:schemeClr val="bg1">
                    <a:lumMod val="95000"/>
                  </a:schemeClr>
                </a:solidFill>
              </a:rPr>
              <a:t> </a:t>
            </a:r>
            <a:r>
              <a:rPr lang="en-US" dirty="0" smtClean="0">
                <a:solidFill>
                  <a:schemeClr val="bg1">
                    <a:lumMod val="95000"/>
                  </a:schemeClr>
                </a:solidFill>
              </a:rPr>
              <a:t>Since 1960 a distinct Latvian Youth Song and Dance Festival is held in an alternate five year cycle, on a matching scale. The last event took place in July 2010. It will be followed by the 2015 one.</a:t>
            </a:r>
            <a:endParaRPr lang="ru-RU" dirty="0">
              <a:solidFill>
                <a:schemeClr val="bg1">
                  <a:lumMod val="95000"/>
                </a:schemeClr>
              </a:solidFill>
            </a:endParaRPr>
          </a:p>
        </p:txBody>
      </p:sp>
      <p:sp>
        <p:nvSpPr>
          <p:cNvPr id="17416" name="AutoShape 8" descr="data:image/jpeg;base64,/9j/4AAQSkZJRgABAQAAAQABAAD/2wCEAAkGBxQTEhUUExQWFhUXGBgYGBcXFx0XGBgXHBgYFxUYGBgaHCghGBwlGxgXITEhJSkrLi4uFx8zODMsNygtLisBCgoKDg0OGhAQGy4kICQsLDQsLCwsLCwsLCwsLCwsLCwsLCwsLCwsLCwsLCwsLCwsLCwsLCwsLCwsLCwsLCwsLP/AABEIALUBFwMBIgACEQEDEQH/xAAcAAABBQEBAQAAAAAAAAAAAAAEAAECAwUGBwj/xABHEAACAQIEAgYGBggFAwQDAAABAhEAAwQSITEFQRMiUWGBkQYyVHGh0gcUFkKx0RUXI1JTYsHwM0NykqKC4fEkRGOTg7LC/8QAGQEAAwEBAQAAAAAAAAAAAAAAAQIDAAQF/8QALREAAgIBAwMCBQUBAQEAAAAAAAECEQMSITETQVEE8AUiMmGRFFJxobHB0UL/2gAMAwEAAhEDEQA/AMH7b8Q9queSfLS+2/EParnkny1z4NPXtaYeF+Djtm/9t+Ie1XPJPlpH024h7Vc8k+WsCmJraYeF+A7nQfbfiHtdzyT5ab7b8Q9queSfLXPjWnmtUPC/Btzf+2/EParnkny0vtxxD2q55J8tc+KbMO0Vqh4X9G3Oh+2/EPa7nkny0vtxxD2u55J8tc/FQZiN1NB9Ncpfgys6P7ccQ9queSfLS+2/EParnkny1ziP2gipisum+Evwbc6D7ccQ9queSfLS+3HEParnkny1zqEmYExpS1mI+IoasXhfgNM6L7b8Q9queSfLS+2/EParnkny1gFD2VE9kUX0/C/ANzoR6b8Q9queSfLS+3HEParnkny1gFSKaKKWN9l+DbnQfbjiHtVzyT5aX244h7Vc8k+WufimNHTDwjbnQ/bjiHtVzyT5aX244h7Vc8k+WucdwAdRtVGGvE7kUjliTSpf0GmdV9uOIe1XPJPlpfbjiHtVzyT5a5d8YsgSNQYPKqVxJ/eX+/CllkxLsvwgqMjrh6ccQ9queSfLS+3HEParnkny1yBxE/fA7tf6UlvnTrATz3pOtj/b/gdD8nX/AG34h7Vc8k+Wl9uOIe1XPJPlrlQ3/wAn/E9k9nvHhVaXSxgNPM6HSs82P9v+A0Pydd9uOIe1XPJPlpfbjiHtVzyT5a48uQRDcp5+6pLfJ+8fAa+GtDr4/wBv+B0Pydd9uOIe1XPJPlpfbjH+1XPJPlrkmcjm3iPOllkA6knuNZ5oftX9G0Pydb9uOIe1XPJPlpfbfiHtVzyT5a44XDlkbzEct6jiL2nUY8wZ0odeH7UbQ/J1+M9OOIi2WGLcRHJO3/TTVxN66SsSdxSrmyTTd0UiqQbcxiwCGG/jFRGN5zpWUU76Yppv4UOrI2lG1axqNGonv99Qx+KywFiaySlSPW1Jk1nlbRtIfh8fqA3ifwpYniURlA2O/wAKA7qVL1JVRqQYnEdOc+EeFDNiNQYqsUxXSg5NhoPw3FCp1EitHibjKp5ZhWBbFWPcnQk6dtOsrSaYHFXZrlusp7z+B7qGxLMXIDZYAOpj30ImJPVAgxtpr2U1xp33ovJsZRNLAXIVpYGDqZkcucUPf4gweRqB8dKE6QxlER3aT7+2oDnSvI6pG0mzgcfnnN4COWu1Qx+PyNAEnf8AGKy7V0qZG8R5073NTJ31M0XlemjadzVTiiFY1B39/urKa+xJgnUnyqosvd51JFJ0AJ9wmllkbCo0TZzG5qKXD2nzqwYdztbc+5GP9KY4Z/4b7/uN+VLqYaGa6TzNVAnXWBVzWGH3G/2mqn03094oWYYW++ntXCppukHaKQINazDAEmaJW7pB/wDNUUiO6imYIbEEafn486nYvwddJoZRvUCeVbUwUaL3ZM6RHfVNlwOY56akUMDvNRJg0dRqDrjA6zt2acqVvEjY/nQRY9pNIDnyrazUFvdUjSPKqb9yQO6qY1pwazkzUSMZfLlSqE0qFhGnnSmkAaSjWgYU1JaYkRStkzAEnsAknwrGLV325GmRdyYrVwXozjLmq2WAOkvCCP8Aq1+FdJwz6Lr7gG5cVRzCAufMwKnLJGPLKRxTfCOAapMRXrNn6OMNbPX6S5/qbKPJY0rfwPo9h7R/Z4e2veFBPmQTSP1EeUN0Jdzw/D4G5c9S279mVSfiBW1gvQ3G3NRZyjtdlQd+kz8K9msYJWMER7q1HwsDYwByER3yBFc+T1sYukUXpnR43hvo3xES92ykdhZ/LQSfGtS19GYAl8QWP8iAfjmr01LRbcacvuj3xVgwyAGBr26DX8qlL1rDHAjzq19G+HEZjdc97gf/AKgVoW/QTBIoJw8k82dz8C1d1asdXvO9UYhMuXnyqf6yUnRXpRXYwMN6I4MRlwtvlugP4yaLxHAbajq2kEdiKAPhW/hLZ51firQIiov1M1LkpGEKOUt2QuygeQqQU8qLawOkI5e+KsW0s10vN4K4MEHvIzEstrFX2sMY2NFrb10rSwygikn6iVGyYo6tjDKxuIqVu0NBIynt1rUxdrSqVs9XSh120LjwR1bgH1eOqVDAe6Ynl21ncQ4JZOvQoQd5RTW/esDT8gara1HLWOzSnhna3J5MSUqRx970bwx3w9vwQD8Ki/oZg2ibAXXcO6/ANXYjCksdNfDX46064Vg4IHbH9zpVX6sDwJnCv9HWGb1elURyYEDvlwTFDYj6KlmUxDrt66K3u9VhNenWsOp1MqRvAiDHlROHw3bsNgDz7a55eukuGT/To8Q4j9GmJtnqvbfsJzLI8j+NY2L9Dsan+Rm/0Mp+Eg/CvorE2erEyZ7P7ihmwIIggbgx+dPj+ItrdGj6VM+acTw69b/xLVxI1JZCB5kRQysPCvpLG4IKNoB7/wClYmI9HrF3W7aRp7U1/wB29dUPWRkrF/RybpHgw386nGk/3316zxT6PsIfVD2z/K5I8mkVzmO+j51/wrysP3XUj4rP4VeGaMlsTyelyQ5Rw7LO1KtvF+iOLtn/AAi3ejBv+/wpVS0S0S8GVgsNcutFtGc9igt5xt410OA9BcS5m4VtDvOZv9q6fGvVbOERBlRFRQNlAUeQpnUZj765V6lPg9JfDtP1M4/h/oHh1/xC90jtOVfJf6k10vDuH2rQIt21QfyqB8edEL+f4VVcxAUEmhKbkqO/03o1FppByiR411XD0Xo191cVhMYLinLyI7NZnbWj04qbcAmImRXFmxykqRXPgc3UeTX4zbBI7aFtYbrb86BucTVnAJExOpC6eJ2rUwhDElSNNDBBg9h7KnThGjnlh0r5i+1hssnSirakc9P75UMzawTULatvMef51JwtCONo0GtzPKIjXbWk9vSP/NU27hmCSP799O90sDEado/ATUNLVHC7iyaIO+rRYHd48qAwuKygqYGvrHTwov6zO2o5UZxkmVvVsTNpRtHvP9NajiE0592k1Jrs6eNAXuN2FXMbiRkZ5nTKpyufA6VoxkzKLQPfsFST361ULkc/hV2Ju5tRz151mneu+EW1uduLG6Lekk70Zgr/AH1lqu9WWniqSxpqgvA7s2LrBtJq+0ukRWWmN0obEekKBimaCpSdGPr6LtymfdzrmeGT2RJ4ZI3ns7QI99EW7AMTrWZhuKKyyGUgMVJ1HWXRt451aOMW1Orr5j8K55Qnwc8sb5NS5hl7BQpw87aQdO6hr3HrZ+8B/wBQ/OoWOLWywl1idOsPjrS9PIlwCLaQeljWTqe+KsEeXOgcRxK3sHSeXWWD79aEXittZBuL2nrr8NaEMMmrHUW9zUu6c6Sv3isZuLW4zC7b8XE1O1jUcdV0f/S0x74OlWjhlyyixh2MIis+6NKysR6T2Rc6ME7xLQB75LDTStHhfEVxFoXFGh22kakQYJ7Kp03FW0VhUeAS8N6GNo1fxjFpZtl3DGCNFAJI5nXsrHwPpCjsoEqGzetkAGUTrBnXbwroxuWluJSU4N1I0jhz30qkfSDB+1Yf/wC1PzpqOqYNWP7HkD+mmNInpoPcifLVd/0uxuYnpjH+hPlo79GL+6PKmbBADbSvQWjweD1sneT/ACwTDelOMZh+2bn91OzuWiuH8axTtluszKVIhkAEkgA+qORNQTDxstW/WDa6zAdgn8fhRddkPDPNcyf5Zrejee/fgplt2gTMEHYgZTPWI01rrrtmVUmNdz5V57h+KkNmXfuakeIXf3gB2QfmqU4Sk7PQ9L8Qx4F3bO8xfDg7oQeQVutHU62gj+YKdeyuh9G8ALKkTLGSSGJBBJgwdtN++vLE4u0AHWOwkfnRZ4jdIAGgHaSfCufJim1p7Al6zBKWqqYJ6Y+kGLt47Eol+8FW4cqhzAEAwI2GtZjekmKzD/1N/vHSvHq6ECe2tlpOrRNRWwpnTXlpXRFxUUmjgnPd1JnNWuO4xt8TiDPM3nH/APVXpxHGwwGIxEwI/bvpqNuvW79U/l+FR+rjsHlTao+CV+TmW4jiwetfv/8A3Ofjmq9MbiSoAv3p1/znGnb61dD9XHYPKm6LsA8qOteAJmNw3G4vpFbpbxh13usfvCdydK9Pw3A7Tpma4MzFGVSNFXQ3U3+8ZJ5iuKDMuukDXbs1of8ATpY8tffUsilL6djpxZccPqs9c6W2qgZ1001bsPfQX1pJ9df9wrx/H8duG4TmABgxA5gdtR/Sj8mHkPypY+mku51L4ilwj2NMZb166+Yqtsbb166+dePfpO72j4UhxO5zYDyp+g/IV8Sr/wCT2BMZb/fXzFZmJw9l2ZzcUEh12WTIADSeyNK8wbi7cn+H/ajbPF2CjUExvGtboyQX8SjLZxCfTbBHPaW2c6pbAkHQtJzMY+8eqSa5r9EsNdPj+VdNhMa10HWMpGw7Z/qDRAU9tUUnFUefknGcnJI5TF4AjUAMSTOnLl/Wh7OAbN6nbyrtClNko9Qk6OOHDm/cnwqyzgXGbqHUDlv1ga64JSKe+t1TUjjV4fc/hnyr0P6NbqWLd3pmyFnUgGdQFjlWaqGmuWTyJpJy1qi+DJHFLUdwLuFYOTcMuApA5BSfVEaEzqaPw3HbAB6wEk8j2nsFeV4rF3Le5Pvga9+3hQbYssZLHzI/CofpXLudL+Ixu9J6xxLi+HuLlL6HQlQwI7YMaaTXAcTe+xvorDonuM6jUE9aRrHYNqx1xRX7x8y1RfiZ5Fj41bHhcOCGX1iycoBHCLunVjxFKujUSAQZBpVTWznuH3OhbBjwqq5g1nUR76yHxGICgvdVR90i5OucnSOwaTykVd+lbskvetgMR1QoudURoVAJB5TvvUOnLyU0RDnsIoLEGO4TOsADtkwPea4jjOIuX36qNkGwCn+Yjl3N5N4dFcxF0uuW+QNGMAhWA0IO0nu7JNTXpcrRiDrEABhlAHVXaVEhttgR2kU8Fp3YXiTdHIWcBdP3T8ewE/AjzFG2cPfGwJ7tf6juPlXQX7VxVdkvmFTQahmaTGXt0ZgY/djUEGhbPE7825LSEMmNQwKka85g78u4611N8A6cF9Q/DMFeY9dIHI+MH+vjW4MLPLasbD4u8oGrz97UgEBSoj4HwpruIvMWhmBLDWfuwgI/4z5VOUW2K44+zNe5h45d57uz++6rlskeEfH+/geyuevm4SSJndQeTS0n/kfM1S4uHPqSxUROvWliZ7jmrdMNQ8nSOnbUcorLw99wIgk6TJ5wAedEdOf7j86XpSJuk9gsxUCoqlbs8viKcXe0fGt05BTRXjx+zfvGXz0/Ca576gdcp01gneNhMc4rosQgYDNsNdD/ANqittY0HmaeFpDLR3Oeu8HZo1GgA0HZU04OebfCt0R2DzpG53DzprmUTwLszEHB/wCb4Uv0P3mtoXR3edQuYgDkKy1mcsHhmIOCc81TOBiNdhG1blpGbLCGWgAREztHhTjDlh6msxE9adJ6u/McudFau4jeJ8JmXwe3lZhO6j4H/ua1larLPBGzKAACdzJIXQTm0nTMBpzIG5Eo8PaR1pBUOSozZVIBkjSeqyt7mFK1bEaa7D27RacomKmcJcBgowME6iNBv5U2Ft3UFzqE5h0YgTLMVIyxvy86FXFPZMhR11Ya88wMnzBPbFDQzKqCkw7FguUyf7/LzFTt4Vm2U8+Wmk6T26GszDX7tq5JTUGWXY6iNvcd6hZ4g6PnAlssGT3EJuNQJo9NmuJq/VH0OWJXMJjUf03B15EHnUvqz69XbfUdpHb2gjwrLw3FXXN3pk1O2gA5bCKVriDBXTSHKk6ydDJ5akzQ6bNcPIVxLhrMnWAXciWAnTvOxkRHdWE3o24jNcUA9rCdQG9XfmB41o3cYxtqnJSxHbrtp3f1qm9j7hcPIzAACZOgXKP776eMZrgaLxLkEX0dJ9W6p78wGsxAnfWfKeYqp+AudFuoTtBYAzEgSTudBA7a0eH3RnCvJA1WCPW55u0b7Ryoq3YsNlBLKHYkknVSQRmMDUc9O7Tes5OL3KxxwyL5UA8Nt3LQhijLJ++N+zfvPke0Sq0rtqwFZh0madpGUDqQJI1OnZzbsFPU9SZpYFHkwVRhoJP484/GiFwd0yYyz2nbnzijksqNFHjz+FG8J4T010IWygySTyABJPwq0pJK2csZTeyA8PgLkAG4qgaxvyI/rR8hFGZ1Jy5Scp6wygAxO+gNbr+iLJbJMMTqCpkCAWA31zRvqInsrOx3CY/wgMx9aZGUbhSGHV1USd9eya5tcJvkuo5Vvfv2jFxVwMIEgCYI31af6xyqu3gyCoyuxYlVB5kRI8JHnWnYN2WL2gAQgTKFZV1/aOs82BVpM6KKFW9fFuLrMVAHXEg5wC2VcoMurlie0KatHZUgSTlvJkLWGuvssCY1gDYkkE7iBuKe5YyrmZ1VCSFdtnIkaRy0Ou1BKbVxVBZWawxzQTBQ5bQQM2m+sjSCZ2oe/wAdU2kVlOe0T1X2IXLkkry1On/xjeabcWopGvh0tMsi6NcwBidQ0CNdZGY6dlVFYJABJG5A5b79kEeYrPw2NIy9BaZlEu/VLMpyAZp5AHMI7AO2pfVsS5uKAUgnKcwULlgqkD/aNNSQJ0rVXLC6fCNFbDQdNRv/AFj3VTbQzS+z98Z87pNwBeZkn9mh7s8k/wDSDzFbXDuEW0S3nugA6dYhc3rZTvohCHra+ssTW1JCOHgybg5TSt2+daOLbCojHplJGUAr18xcFlJy7DqsJ2Gk1scH4LZu4dbpeJuENl3FtVJZo5kEbc5HaKznSsGjejlbqGkthjAAJJ5D411q+ipyh8wkubar/MHyb94hx2rJ5UFxLgOJtuvQ3ujcAZmWNJDGAx0ghdxvMc6Cyrg3TZh/o+6ACUaDEGDrIBEeYqu9hWG4Iroh6ScTRWJFp9AgLWyACv3su2YEk9mgHIU170yuyFuYG2UkgFW9RcuX1Y12nuzEAUVkbYZY2kDcHwuEKKz3VFxQ2dWjKc2cJuDqDkG27fyzWuOFq6hWNotlOZQVEIGVmtrzJy5jnE7HeRWJ+luHOQbli5aYZCwIJGYr1gCBJUZQdxJYwKutcNwd05rOJynMV0MEAqX6MAHQxmHIdU6iaRy33LQjtsFY/A4yIWypf1gQ0ZcxCqqsQREKBz0I11qi3xrEKyJcwqt0ZKg2t2Q6sBqSQMmhkDeqhw+/b0tYokF84h5ByyQzA7aqQdYkc6ra9iOkQoUuMyqLbBDDhirXFzbIsiDtGo0mhcRmpBON43ZAW6PrGQAG9a2zOMvRtJ0VCRGhkFp1gVBRgrjlxeKHokUl5AzouVeqmu6oZB+9uKezirrqV+rAhVUdZmAe2XbLBjSMjOdNgNOZd7Ad8l22uQ+p3XjnGUiBoQqNH8x/e0XUh9D5FhsD+ztC3iAxdlzKWChVn1mXTcMbkk7jkW0uXBYq5cC9U3ALqidDMoXMCVAHWUMNg5HMxjYnB2cwIOhBZRsAGBIHhlEjkWHfVOGsFSCj3BmML1jHrTA5Rmgx2gU1N8Ctxjs0H4myqi5nUwEt9VWyk5gwB0IDger2aKdqzsNjFL/tEYt0WVmkqHPV6omQFiRHLIgGlF4vCORLkkoAvIn1mAkDU9YkT21YOFtqoUtEAmCIaAWBnmNZ9xorZbi23L5UBY42WA6MQ4Z80AhSugtkSNCQCSusTvQgsTR3QxUujmnTpEJK2Z4sEVJ8KT76K12NOsim1MXSALYCnVYP9ipkbZTsIjurTyhtD50PcshT+BpbT5Q6co/SwF3BEGd58feKVGmyDuNaVGogc5vlmx9UQak/08qovW0YFcvVIg671cUJOuvdSdY99RUfLEvwPex94LcCX7idIADB2ATIMv7vV007aDx/F8UygI6Ajo5bKQWyc2g6k6g9odqs6FmohMBG+9NGEYj9WXkgvHmDYdXwwyA/tmQiPVAlEiVhgCADoARzonDcbw1y4ekz20srLG5bgXN87oFDZWgtpu2YaVOxgp1qx7KxBrNJg67QFgGwFy6cOEtZoDh2ORFVrIIDMCIg9Ghj9xjAOhEZ8FhLgJCwi2TmjMzsQlwOh5LAYEidV7xWuEQCAB39lNd6PfIpPaQOW1HgHWvsYNr0nBt5ra3DdYFmKL+zLG6OlWANAUDQeUiicMuLk2fqvRuqZg7sGYKqtq6ic2jh9BoQK2MHxPJcVnUlU60DnlBKrptLACh8PxR1vi5h8OyDpHd1LyjdIVzLnOrRlkSIGbbShKZSDbVvZGbb4bib6dJexOU5k0tIWZ3cJZtAgR1SAnWggad1WYX0RTLZuOz3gXXDsM+U2iHyoWO6qpVz2RbPaKMsXsT0l5pW2LqMuUNlCgAdGZAgFFUADSddpozhfBACLeYo95c5dWKpdDK4tWzbB2UpmLcxcjcCkeQMY78gLYbB2bQZOgZ4OZTDMSVlcgOisW3YzAM76A2zxKyuHYZx06uptG2hm2rMM0NALdTLqToWIB2rKuXbFspZ6Jsrg3MzqGfOrsjyZ0QIc0DmBEVbiuOi3cvG0qqW6VbZRmYqUJt2gBPWRitt4On3dRsu7G2i7CcZjluWlyWr7EXRamACwChoYKYz9WAdTEmdYq+90xs2UsWVOW01kHOReKZoPSE9RWLAsG5BmAO9B8I4n0V28zi81kw1q3lIljmYqzCDId/XnQKe2K18FjMCxtsrMpS5km4WBAjq6nV2GROuTs8zImklLSWxw17k8FxMIrZrisj5Sr+qjrBzbk5ZASZ0lvLMbHYZ3vE6lspGUayLvR3GRogIIJJOpGsbToL6OjLAdRdYgKqMP24ABuukfdZGPLkZ5UK3BLBVHJm2zrbNxpygMctstyUbrr+73ipqUbtWUaklyvf8iwPDLN63m2BDKuc5ZuFjbUMIJnMGOmkQdIob7L2lKrchxLuxIyFEYqcz7eragGNjdBgjWtC5wQBRCgSpeVbZc0TIPeD40Ne6TIbPSMFkmCBPW3lomCYMTvQU59nsBvCkuU/4HuWOjOlldOu4grlaQLg0BBJ6RMvYo7N8r9LXFQBVULBUR6xEMj6zPrZp2IbsNaWN4hiGfPpB1yjq52ClM7H7xg+7TahLmNGYm7Y6vVChNSLfV6S0xacwbKZJky5qkV5Q8cqr5WmWXrl5r2Ql260OPVnqA3tVgZYkCOTTGtRw3CS4Fx8hDAx0jZgGYhWnXXokIIO8juqt+LIG6dh+21zCDlYKW6CD90gFZO57DrVuKs4RXD5lYLc1VDL3LbLJLA6lsxkmdAm0mA7X7dhlNtfNuIXsDaP7W9mFxl1RZWB10SQSZBAU7U36bwiF7fR3HyglDln12kxro4UAd57IoP8ARaLdt2LeR3ckJHWE5mUa9hUBp7D3UTwXhxvdGykBGZFLEHKuYkCSNJ0XqyD1hWeNJW2xHl1NpR39/wDQV+OMq9FhrLKFIVXuwzPby5UMfcYGWidz76pv/XbynrZRkcOttdIclIA3GrNEnmYrqcNh7Nt5xDW1CXLoABmbYIZGM/4ojKIAOpAmRQd70lto9norRc2ujkK0WyRrcbMZzZTmQAiNZHbRU7+lCyg0vmewPg/RbEEpbIKtl++QCNDCnUnkP91VXrOGsXCMRfyZOsUUS5X7sCNTmEnsUjtoC5xTGXLjXHvFGZDbIRQAASSW/wBWZi09p8KDv8LX12JdiAGZtSwAABPgBVIxm/qZzSnjWyQVa4xh+myo6kq+jkHKyi2G6QEiD+1BUDTSD20rGP6rdVLrwC2UyoNyFbIYnqGGkzAbfSqcPhxDZVkIJbuWQPxIHjRA4ELwm2gYlisD1lMEsWjYD400nFchiptcD3mAKrbVrjNaZ1AMBjbJF0IddTkYrIM0djbNsWle2/SgsVMQIMhdJPLWTsIq3A+inRAO10WkYQGDkkEgMCROmouAQdx30Pi7uHsqFtuOlzuqlQHR11LbdoYH/wDGB2VJZYyfylejSuRXicKltQxcbkR7tjr26+VKs/juIF63dt2LBRCwCDMACoYMH7VJA1X/AMUqrG2c00oujoblxV0G9UiCailuasYhdqnqrgnpJi8Fpluk6nb8ahbSdTt+NHYbhz3BIKjWIJAJ228So2+8K2qt2HT4Arl5joKdbR8TRq4UdGLqsHRkD5lOZY6ucCP3SygzzJpWFJBMAARJ9/qx3HTXvoPJsCUSi3hj4UQmAzRBEnN1ecLEn/kKKtKpGnjyy++dvdQVm3ct3bl1crEoBaBJU5ldXBJiYlRt+B1g8kuRoOF1I1sX6M3EzlMrqoJLSF1E5gB4EeFZ2KDW9Gtsu+pU8jBjx599VcN4hf6Z1d3VFLm0pEKWYuR0jRqqIzc9YUVs8P8AScXnNsibNtollzZgDccKZ1C9Gib65o8Vt3T34Ol4LVxOcxRLp1Qh1BhhIIB10G/uOnbTYrE3zcS5ctK7W5KXA3q5z1stsdUZVAC6QJrfS9g7j3LrrkGQt6wyElyi3EjTKYJGm422oRuFHoS4uhnUmQASpUBSSG3O+g051TUl9gwhkjtpTXvuc3wnjzrirj4lS1nrIisokK9wEwG0kWwPFEG0mocG4qj4qCEGGs5lIOjMAz5FVQZLEkE8hqZ2nW4jgntC21xdLozKZmdtD2ESPOhrOCtv90d5Gg76eclVgxOLaUk/vW/3D7N+y+J+rC5LK5BuADIVUuHk5v5Vj3nuq1uHrcYQilv2hCkjOrWzF1Y3zCNOZABrNwno+LYfojlzrDEn7szE7wTHvgU6Ye9axF3EkZrjZimUAqjvAd8scwG8WNQeSDdJl4YNSTi1b7cVXG7LP0SgYXLcqyAZWQkBQRIIOw0Miom9iHuHpXW5ZaA1l10IzrcBCiBOZQddCNNqCwONuJjXfrjD23e8A6tl6yP0VkxIADPkE6ADuFauJ4obeISzeRUS4TJOhtZ0NxkYkiAl15XkVA3qlU/OxKUZJb3V9/Pj/EWnjHQurfVncjpY65YEXWU3GcZR1pUwAQBnbwNwt5LdpWuX0yk5lN5MlwolwoQFiWItZF31YHlrT8Usot5EsBruZSVRddEdRc686AB11IMweygsUqtC3U31yuIKnUQwOzDmOU1OuNhJZHHn372Nx+FDpejCnKQYcwFyvna0wJHJkgidnHaRWHxLCWwrZXBuWyi3UDAlGIZWzAE7OjD/AKh20PxDDXHVUTEOtsaZMzFIEZY63KB5DsqB4GM5vO2a60ZjsCYAJjtMT76MUo1bJSywmvdg60LcwakyR47fhWiLQFVutdKZJToBs4PI63LbFXWQDEwCCp+BNTUYhbHQdKuQ3LjkhQCA8EARsVYEggyJjaiYqY2oMvHI7sz8Nwhd2JY+/TbXTaoYi4trvA8/KtS2avu2wdaGvS9xnc+Wc7i8YgsXbv3wOqJ3giSYBGi5o7yK2LmFsKURnFxgo6ZUYB1YhbjKDmiIhR7mp24fbYEMime7eqbvCratIUazrGsnfWhrt0X1RjFbdvyBpxi2zi5att0ZIY23MdcE3MjROZc8jXlA5UrXFcWxa4ot2rzplJWYBkZnC7ZiFXXkQSN6NXCCP70oS64Tf8NKuoxZyTzS7FSYO4SrPdZmAIJn1pMsWJ1M99PbwdtBou0nt8ffULHEla4lsMozECToNTzJrX4Nj8M93GqQpwwNnLoGmTcjUbDQExyWIoyWngWGrK92AXMM4CEKYcSmh1Xt+FKupXja52ADZZtZcvWGUWjmBkz67b7woFKuafqpJ0kdMfT40t2ZV24q6Cqrazqdvxqm2JMt5fgauNyqqNHG5FpoXGYS8wADsy5g2QkACCDAIEwSBI5kDsFFWe/8qNw5jekk/AscrhLUv7MR72M+rXbD5LaHJHRIqqBmL3OquhzEmTA1PdRfCOPt0N2ziW1uhbdu4tuRbC2ejtuTqScy5jvMH3VuLdAHfQ+MZWUqwkHlMfhXP1G9qLxzwpKcd/K8fx/gNwzi9vELiGZDZZOtaQRPUtZnIGoksGIiT1YmSKhicWLNu2yOLguAy1uXJvjQIfWCyciwTALeFZGP4cn3Fh9RJY7EQfdoT51ntir1hDbUItkW8iAaw/SLeFxgRDHOswdNFFXjFMLWOW6f/p0b8TAlGZXYAaKwJ1APWI1566byOVZl1UZMqkhZzaExOmoBbsHOhcBxdL5tW2OV39e6AFdrhbo5KHRhu3+3QVHDYm3dSLTzkyDNJzXDlUsSWGsFoMwOqeQ1dQUd2DpN7QY2Jw1yFAcsqlJVtBlWAFECYgbGtWxxVzczMctu2czCSekLXS5ERDTmYRAAqVrAMwQqR11suszqt2AuoGWVJgiaHvqbeH+svbBTMco9YXFVgpYkRlUt1dR20mRJqkdPp8mTG7fvk6TA8QL2g9021zC4LYMNkAQBRkJJJc6aa9VdKuxDI1gqFFqyMQFJZMrgs75SmuxBAgjTLXPXuGteVEtoLd97ttri5paxZcRbJUGPWdTM8o0o7F+keGbpFW7buqM10AjrdKqRYdYEEZtGU7TOxNc3Sdr3XuzryZMc/pXv+B0V3djYPTLnygSRkkAqGBgSQ3wPYY0zYuDEFEyMAxWbgOUgW811oOpgkx35a5qz6YfVwow9jMbjG5iB6o6U5QejOvV9ZhP70cqoxHGcQbmIa2GTpkFtRmJ6MBcqsjHXNA1POfdT9Ft7pfY52or/AKdcOFWWAW9dCBM128ScuZVY2wDJjo8+UzoSVMb1hj0gw1gNoce9pAtm5mVkYsVJLHdckBQYJAn31zr27rQL95rkILfW1OSScs7kSZ1mjcNhUWIAq0cKXJyTzJGnwri12xKWF9Wzat2bjIP2ZATpyCdw7KSRPJTyMwBvu7PdZSWJYhdBnIGYgfdkiYmpq8coqxbtamSlktcCEg/lR2eRQNxvCiA1CcbSOdPdlbiqLq07vFJjRWwxQ4plqZHhNVEU6djp0SJiiLV3lQbnwnUUku0XC0UWQMUwd/dRQhhGlZt06A7VOze76jLE+xaOUmRB/GoYi1OvZ8asvNOsU1tuVUi3ROVGebKnRlB94BpWeGWQZVFU6er1Z37KKxFrnGlVo2tV5J7x3QfYuAaRpSqgHnTUnTixLYItyrLdZ9m5z5fCiPrINVcWIzRR6s6bnWZ9bFRbFg61N42wVRoviu+hb2M76zr+K5Cqledf799PHEkY0je7d6zsTfBqN27yqjPVFFIwBiMMC2bdp015+dbPo5i7WCs4m4653Y21UQD1SXz5QdIkW59w7KHtgHWpOo2geVCcU1RfFllF2Ft6TIj2Pq6ZUAzOlwANlzFrdpGGwSGytuM5qjH8bxV91Cv0dpeqttVBCoBCLqDnGxObnNUBQNgPKrVu93991J0yjz9kIpda41x7hzvOd5hmmM05Y0MDTbuqS4dAeWu8D+5qDXqgj60dAHmbDxcA2A8qZr00HnqQfnRUEhJTbHd9TVy3yKzw9Wl6rRFmtbxfbVgv61ll6bpINS0ILNo3KJt3dKwfrZ0mjMPigRSSxuhFyFX7gzGpi5QOIvCRp4/37qlavCKXTsMFlvOouaq6Xu1qJelSdjdh7jVWGqLXPHlVYPwq0djcoKVqhng1FGpr2onxH9YpqAnQbbvDnVZaD+FCWrlXu0il0UxtbDkcH+tCOIPdVNm9FEucwA37NNa2mjaxkuU1DFo0NKm0i6j0T9V9n+Pd8l/Kkfovs/x7vkv5UqVVoNIb9V1n2i9/x+WnP0X2f493yT5aVKtRqK/1U2PaL3kny1P9Vtj+Pd8l+WlSrUakQ/VTY9oveSfLTH6KLHtF7yT5aVKsaiQ+iuwP8+75J8tJvorsn/3F7yT5aVKtQRj9FNj2i95J8tL9VNj2i95J8tKlWowx+iix7Re8k+WnX6KLA/z73kny0qVajD/qqsfx73kvy0v1V2faLw/2/lTUq1GIj6JrHtF7yT5af9VFj2i95J8tPSrApE/1XWf493yX8qY/RXY/j3fJPlpqVY1Cb6K7B/8AcXtP9Py1Jfotsj/Pu+SfLTUqxqQ7/RbZMf8AqLw8E+WnT6MLI/8AcXvJPlpUqFI1E/1Z2f493yX8qX6s7P8AHu+S/lT0q2lGoYfRlZ/j3fJfyph9GVn+Pd8l/KlSrUgjj6M7P8e75L+VSH0bWf413yX8qVKjQKKx9GFn+Pd8l/KrF+jayP8AOu+S/lSpVqRqQzfRpZJnprvkv5VYn0c2hp013yX8qVKtRqRC59G1k/513yX8qVKlWo1I/9k="/>
          <p:cNvSpPr>
            <a:spLocks noChangeAspect="1" noChangeArrowheads="1"/>
          </p:cNvSpPr>
          <p:nvPr/>
        </p:nvSpPr>
        <p:spPr bwMode="auto">
          <a:xfrm>
            <a:off x="155575" y="-1790700"/>
            <a:ext cx="5772150" cy="37433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8" name="Picture 10" descr="http://www.diena.lv/uploads/thumbnails/705x457/article/0062/613091/240332_ORIGINAL.jpg.jpg"/>
          <p:cNvPicPr>
            <a:picLocks noChangeAspect="1" noChangeArrowheads="1"/>
          </p:cNvPicPr>
          <p:nvPr/>
        </p:nvPicPr>
        <p:blipFill>
          <a:blip r:embed="rId2" cstate="print"/>
          <a:srcRect/>
          <a:stretch>
            <a:fillRect/>
          </a:stretch>
        </p:blipFill>
        <p:spPr bwMode="auto">
          <a:xfrm>
            <a:off x="5148064" y="1484784"/>
            <a:ext cx="3664163" cy="2376264"/>
          </a:xfrm>
          <a:prstGeom prst="rect">
            <a:avLst/>
          </a:prstGeom>
          <a:ln>
            <a:noFill/>
          </a:ln>
          <a:effectLst>
            <a:softEdge rad="112500"/>
          </a:effectLst>
        </p:spPr>
      </p:pic>
      <p:pic>
        <p:nvPicPr>
          <p:cNvPr id="17420" name="Picture 12" descr="https://encrypted-tbn2.gstatic.com/images?q=tbn:ANd9GcQ5AWnOolxgWbPFGk3l1IwidTSibYu4Pua43fgdXUwqcyn6x7aCew"/>
          <p:cNvPicPr>
            <a:picLocks noChangeAspect="1" noChangeArrowheads="1"/>
          </p:cNvPicPr>
          <p:nvPr/>
        </p:nvPicPr>
        <p:blipFill>
          <a:blip r:embed="rId3" cstate="print"/>
          <a:srcRect/>
          <a:stretch>
            <a:fillRect/>
          </a:stretch>
        </p:blipFill>
        <p:spPr bwMode="auto">
          <a:xfrm>
            <a:off x="5148064" y="3861048"/>
            <a:ext cx="3672408" cy="2373777"/>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143000"/>
          </a:xfrm>
          <a:ln>
            <a:solidFill>
              <a:schemeClr val="bg1"/>
            </a:solidFill>
          </a:ln>
        </p:spPr>
        <p:txBody>
          <a:bodyPr>
            <a:normAutofit fontScale="90000"/>
          </a:bodyPr>
          <a:lstStyle/>
          <a:p>
            <a:r>
              <a:rPr lang="lv-LV" dirty="0" smtClean="0">
                <a:solidFill>
                  <a:schemeClr val="bg1"/>
                </a:solidFill>
              </a:rPr>
              <a:t>Procession of the Nationwide Latvian Song and Dance Festival participants</a:t>
            </a:r>
            <a:endParaRPr lang="ru-RU" dirty="0">
              <a:solidFill>
                <a:schemeClr val="bg1"/>
              </a:solidFill>
            </a:endParaRPr>
          </a:p>
        </p:txBody>
      </p:sp>
      <p:pic>
        <p:nvPicPr>
          <p:cNvPr id="4" name="Content Placeholder 3" descr="http://www.liveriga.com/userfiles/images/events/Dziesmu_deju_svetku_Gajiens_420_200.png?w=420"/>
          <p:cNvPicPr>
            <a:picLocks noGrp="1"/>
          </p:cNvPicPr>
          <p:nvPr>
            <p:ph idx="1"/>
          </p:nvPr>
        </p:nvPicPr>
        <p:blipFill>
          <a:blip r:embed="rId2" cstate="print"/>
          <a:srcRect/>
          <a:stretch>
            <a:fillRect/>
          </a:stretch>
        </p:blipFill>
        <p:spPr>
          <a:xfrm>
            <a:off x="1428728" y="2285992"/>
            <a:ext cx="6308750" cy="3803662"/>
          </a:xfrm>
          <a:ln>
            <a:solidFill>
              <a:schemeClr val="bg1"/>
            </a:solidFill>
          </a:ln>
        </p:spPr>
      </p:pic>
    </p:spTree>
  </p:cSld>
  <p:clrMapOvr>
    <a:masterClrMapping/>
  </p:clrMapOvr>
  <p:transition>
    <p:wheel/>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743</Words>
  <Application>Microsoft Office PowerPoint</Application>
  <PresentationFormat>On-screen Show (4:3)</PresentationFormat>
  <Paragraphs>51</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Тема Office</vt:lpstr>
      <vt:lpstr>LATVIAN FOLK  DANCES</vt:lpstr>
      <vt:lpstr>Latvian folk dance history</vt:lpstr>
      <vt:lpstr>Celebration History</vt:lpstr>
      <vt:lpstr>The Latvian Song Festival flag </vt:lpstr>
      <vt:lpstr>Slide 5</vt:lpstr>
      <vt:lpstr>Slide 6</vt:lpstr>
      <vt:lpstr>The Latvian Song and Dance Festival</vt:lpstr>
      <vt:lpstr>The Latvian Song and Dance Festival</vt:lpstr>
      <vt:lpstr>Procession of the Nationwide Latvian Song and Dance Festival participants</vt:lpstr>
      <vt:lpstr>Slide 10</vt:lpstr>
      <vt:lpstr>Dances are divided into:</vt:lpstr>
      <vt:lpstr>Mixed dance ‘’Kazaks’’(Cossacks)</vt:lpstr>
      <vt:lpstr>Slide 13</vt:lpstr>
      <vt:lpstr>The most fun and active dance, which we know is ‘’Ābrama polka’’</vt:lpstr>
      <vt:lpstr>The most romantic and favorite dance is ‘’Es noaudu zvaigžņu segu’’</vt:lpstr>
      <vt:lpstr>Modern Latvian folk dance ‘’Līdz pašām debesīm’’</vt:lpstr>
      <vt:lpstr>Folk Dress</vt:lpstr>
      <vt:lpstr>Our dance group in Rezekne. Dancing – “Es noaudu zvaigžņu segu”.</vt:lpstr>
      <vt:lpstr>THANK YOU  FOR ATTENTION!</vt:lpstr>
      <vt:lpstr>LATVIAN FOLK  DANCES</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26</cp:revision>
  <dcterms:created xsi:type="dcterms:W3CDTF">2014-10-12T15:26:04Z</dcterms:created>
  <dcterms:modified xsi:type="dcterms:W3CDTF">2014-10-29T19:57:46Z</dcterms:modified>
</cp:coreProperties>
</file>