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4" r:id="rId4"/>
    <p:sldId id="258" r:id="rId5"/>
    <p:sldId id="259" r:id="rId6"/>
    <p:sldId id="260" r:id="rId7"/>
    <p:sldId id="265" r:id="rId8"/>
    <p:sldId id="261" r:id="rId9"/>
    <p:sldId id="262" r:id="rId10"/>
    <p:sldId id="263"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7B11998C-3797-40FC-AC58-928DDB371A17}" type="datetimeFigureOut">
              <a:rPr lang="ru-RU" smtClean="0"/>
              <a:pPr/>
              <a:t>02.01.2015</a:t>
            </a:fld>
            <a:endParaRPr lang="ru-RU"/>
          </a:p>
        </p:txBody>
      </p:sp>
      <p:sp>
        <p:nvSpPr>
          <p:cNvPr id="16" name="Номер слайда 15"/>
          <p:cNvSpPr>
            <a:spLocks noGrp="1"/>
          </p:cNvSpPr>
          <p:nvPr>
            <p:ph type="sldNum" sz="quarter" idx="11"/>
          </p:nvPr>
        </p:nvSpPr>
        <p:spPr/>
        <p:txBody>
          <a:bodyPr/>
          <a:lstStyle/>
          <a:p>
            <a:fld id="{9111C848-6F0C-4A3C-A47A-1DD018A77D53}"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B11998C-3797-40FC-AC58-928DDB371A17}" type="datetimeFigureOut">
              <a:rPr lang="ru-RU" smtClean="0"/>
              <a:pPr/>
              <a:t>02.01.2015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11C848-6F0C-4A3C-A47A-1DD018A77D5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B11998C-3797-40FC-AC58-928DDB371A17}" type="datetimeFigureOut">
              <a:rPr lang="ru-RU" smtClean="0"/>
              <a:pPr/>
              <a:t>02.01.2015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11C848-6F0C-4A3C-A47A-1DD018A77D5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B11998C-3797-40FC-AC58-928DDB371A17}" type="datetimeFigureOut">
              <a:rPr lang="ru-RU" smtClean="0"/>
              <a:pPr/>
              <a:t>02.01.2015</a:t>
            </a:fld>
            <a:endParaRPr lang="ru-RU"/>
          </a:p>
        </p:txBody>
      </p:sp>
      <p:sp>
        <p:nvSpPr>
          <p:cNvPr id="15" name="Номер слайда 14"/>
          <p:cNvSpPr>
            <a:spLocks noGrp="1"/>
          </p:cNvSpPr>
          <p:nvPr>
            <p:ph type="sldNum" sz="quarter" idx="15"/>
          </p:nvPr>
        </p:nvSpPr>
        <p:spPr/>
        <p:txBody>
          <a:bodyPr/>
          <a:lstStyle>
            <a:lvl1pPr algn="ctr">
              <a:defRPr/>
            </a:lvl1pPr>
          </a:lstStyle>
          <a:p>
            <a:fld id="{9111C848-6F0C-4A3C-A47A-1DD018A77D53}"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B11998C-3797-40FC-AC58-928DDB371A17}" type="datetimeFigureOut">
              <a:rPr lang="ru-RU" smtClean="0"/>
              <a:pPr/>
              <a:t>02.01.2015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11C848-6F0C-4A3C-A47A-1DD018A77D53}"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B11998C-3797-40FC-AC58-928DDB371A17}" type="datetimeFigureOut">
              <a:rPr lang="ru-RU" smtClean="0"/>
              <a:pPr/>
              <a:t>02.01.2015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11C848-6F0C-4A3C-A47A-1DD018A77D53}"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9111C848-6F0C-4A3C-A47A-1DD018A77D53}"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7B11998C-3797-40FC-AC58-928DDB371A17}" type="datetimeFigureOut">
              <a:rPr lang="ru-RU" smtClean="0"/>
              <a:pPr/>
              <a:t>02.01.2015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B11998C-3797-40FC-AC58-928DDB371A17}" type="datetimeFigureOut">
              <a:rPr lang="ru-RU" smtClean="0"/>
              <a:pPr/>
              <a:t>02.01.2015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111C848-6F0C-4A3C-A47A-1DD018A77D53}"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11998C-3797-40FC-AC58-928DDB371A17}" type="datetimeFigureOut">
              <a:rPr lang="ru-RU" smtClean="0"/>
              <a:pPr/>
              <a:t>02.01.2015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111C848-6F0C-4A3C-A47A-1DD018A77D5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B11998C-3797-40FC-AC58-928DDB371A17}" type="datetimeFigureOut">
              <a:rPr lang="ru-RU" smtClean="0"/>
              <a:pPr/>
              <a:t>02.01.2015</a:t>
            </a:fld>
            <a:endParaRPr lang="ru-RU"/>
          </a:p>
        </p:txBody>
      </p:sp>
      <p:sp>
        <p:nvSpPr>
          <p:cNvPr id="9" name="Номер слайда 8"/>
          <p:cNvSpPr>
            <a:spLocks noGrp="1"/>
          </p:cNvSpPr>
          <p:nvPr>
            <p:ph type="sldNum" sz="quarter" idx="15"/>
          </p:nvPr>
        </p:nvSpPr>
        <p:spPr/>
        <p:txBody>
          <a:bodyPr/>
          <a:lstStyle/>
          <a:p>
            <a:fld id="{9111C848-6F0C-4A3C-A47A-1DD018A77D53}"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B11998C-3797-40FC-AC58-928DDB371A17}" type="datetimeFigureOut">
              <a:rPr lang="ru-RU" smtClean="0"/>
              <a:pPr/>
              <a:t>02.01.2015</a:t>
            </a:fld>
            <a:endParaRPr lang="ru-RU"/>
          </a:p>
        </p:txBody>
      </p:sp>
      <p:sp>
        <p:nvSpPr>
          <p:cNvPr id="9" name="Номер слайда 8"/>
          <p:cNvSpPr>
            <a:spLocks noGrp="1"/>
          </p:cNvSpPr>
          <p:nvPr>
            <p:ph type="sldNum" sz="quarter" idx="11"/>
          </p:nvPr>
        </p:nvSpPr>
        <p:spPr/>
        <p:txBody>
          <a:bodyPr/>
          <a:lstStyle/>
          <a:p>
            <a:fld id="{9111C848-6F0C-4A3C-A47A-1DD018A77D53}"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B11998C-3797-40FC-AC58-928DDB371A17}" type="datetimeFigureOut">
              <a:rPr lang="ru-RU" smtClean="0"/>
              <a:pPr/>
              <a:t>02.01.2015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111C848-6F0C-4A3C-A47A-1DD018A77D53}"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42910" y="3699804"/>
            <a:ext cx="8120090" cy="1143000"/>
          </a:xfrm>
        </p:spPr>
        <p:txBody>
          <a:bodyPr/>
          <a:lstStyle/>
          <a:p>
            <a:r>
              <a:rPr lang="lv-LV" b="1" dirty="0" smtClean="0"/>
              <a:t>Julia Ivanovska</a:t>
            </a:r>
          </a:p>
          <a:p>
            <a:r>
              <a:rPr lang="lv-LV" b="1" dirty="0" smtClean="0"/>
              <a:t>Kristaps Karzubovs</a:t>
            </a:r>
            <a:endParaRPr lang="ru-RU" b="1" dirty="0"/>
          </a:p>
        </p:txBody>
      </p:sp>
      <p:sp>
        <p:nvSpPr>
          <p:cNvPr id="2" name="Заголовок 1"/>
          <p:cNvSpPr>
            <a:spLocks noGrp="1"/>
          </p:cNvSpPr>
          <p:nvPr>
            <p:ph type="ctrTitle"/>
          </p:nvPr>
        </p:nvSpPr>
        <p:spPr/>
        <p:txBody>
          <a:bodyPr/>
          <a:lstStyle/>
          <a:p>
            <a:r>
              <a:rPr lang="en-US" sz="8000" b="1" dirty="0" err="1" smtClean="0">
                <a:solidFill>
                  <a:schemeClr val="tx1"/>
                </a:solidFill>
              </a:rPr>
              <a:t>Metalsmiths</a:t>
            </a:r>
            <a:endParaRPr lang="en-US" sz="80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785794"/>
            <a:ext cx="8229600" cy="1905000"/>
          </a:xfrm>
        </p:spPr>
        <p:txBody>
          <a:bodyPr/>
          <a:lstStyle/>
          <a:p>
            <a:pPr>
              <a:buNone/>
            </a:pPr>
            <a:r>
              <a:rPr lang="lv-LV" dirty="0" smtClean="0"/>
              <a:t>      </a:t>
            </a:r>
            <a:r>
              <a:rPr lang="en-US" dirty="0" smtClean="0"/>
              <a:t>Jewelers often refer to their craft as metalsmithing, and many universities offer degree programs in metalsmithing, jewelry, enameling and blacksmithing under the auspices of their fine arts programs.</a:t>
            </a:r>
            <a:endParaRPr lang="ru-RU" dirty="0"/>
          </a:p>
        </p:txBody>
      </p:sp>
      <p:pic>
        <p:nvPicPr>
          <p:cNvPr id="19458" name="Picture 2" descr="http://www.revereacademy.com/fileadmin/media/homepage/tophalf.jpg"/>
          <p:cNvPicPr>
            <a:picLocks noChangeAspect="1" noChangeArrowheads="1"/>
          </p:cNvPicPr>
          <p:nvPr/>
        </p:nvPicPr>
        <p:blipFill>
          <a:blip r:embed="rId2" cstate="print"/>
          <a:srcRect/>
          <a:stretch>
            <a:fillRect/>
          </a:stretch>
        </p:blipFill>
        <p:spPr bwMode="auto">
          <a:xfrm>
            <a:off x="785786" y="2643182"/>
            <a:ext cx="7600950" cy="2867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071538" y="2357430"/>
            <a:ext cx="7072362" cy="1690686"/>
          </a:xfrm>
        </p:spPr>
        <p:txBody>
          <a:bodyPr>
            <a:normAutofit/>
          </a:bodyPr>
          <a:lstStyle/>
          <a:p>
            <a:pPr>
              <a:buNone/>
            </a:pPr>
            <a:r>
              <a:rPr lang="lv-LV" sz="4800" dirty="0" smtClean="0"/>
              <a:t>Thank you for attention!!!</a:t>
            </a:r>
            <a:endParaRPr lang="ru-RU" sz="4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571612"/>
            <a:ext cx="4614866" cy="4525963"/>
          </a:xfrm>
        </p:spPr>
        <p:txBody>
          <a:bodyPr>
            <a:noAutofit/>
          </a:bodyPr>
          <a:lstStyle/>
          <a:p>
            <a:pPr>
              <a:buNone/>
            </a:pPr>
            <a:r>
              <a:rPr lang="lv-LV" sz="2800" dirty="0" smtClean="0">
                <a:latin typeface="Andalus" pitchFamily="18" charset="-78"/>
                <a:cs typeface="Andalus" pitchFamily="18" charset="-78"/>
              </a:rPr>
              <a:t>        </a:t>
            </a:r>
            <a:r>
              <a:rPr lang="en-US" sz="2800" dirty="0" smtClean="0">
                <a:latin typeface="Andalus" pitchFamily="18" charset="-78"/>
                <a:cs typeface="Andalus" pitchFamily="18" charset="-78"/>
              </a:rPr>
              <a:t>In </a:t>
            </a:r>
            <a:r>
              <a:rPr lang="en-US" sz="2800" dirty="0">
                <a:latin typeface="Andalus" pitchFamily="18" charset="-78"/>
                <a:cs typeface="Andalus" pitchFamily="18" charset="-78"/>
              </a:rPr>
              <a:t>pre-industrialized times, smiths held high or special social standing since they supplied the metal tools needed for farming (especially the plough) and warfare. This was especially true in some West African cultures.</a:t>
            </a:r>
            <a:endParaRPr lang="ru-RU" sz="2800" dirty="0">
              <a:cs typeface="Andalus" pitchFamily="18" charset="-78"/>
            </a:endParaRPr>
          </a:p>
        </p:txBody>
      </p:sp>
      <p:sp>
        <p:nvSpPr>
          <p:cNvPr id="2" name="Заголовок 1"/>
          <p:cNvSpPr>
            <a:spLocks noGrp="1"/>
          </p:cNvSpPr>
          <p:nvPr>
            <p:ph type="title"/>
          </p:nvPr>
        </p:nvSpPr>
        <p:spPr>
          <a:xfrm>
            <a:off x="857224" y="642918"/>
            <a:ext cx="4214842" cy="785818"/>
          </a:xfrm>
        </p:spPr>
        <p:txBody>
          <a:bodyPr>
            <a:noAutofit/>
          </a:bodyPr>
          <a:lstStyle/>
          <a:p>
            <a:r>
              <a:rPr lang="lv-LV" sz="4800" b="1" dirty="0" smtClean="0">
                <a:solidFill>
                  <a:schemeClr val="tx1"/>
                </a:solidFill>
              </a:rPr>
              <a:t>History</a:t>
            </a:r>
            <a:endParaRPr lang="ru-RU" sz="4800" b="1" dirty="0">
              <a:solidFill>
                <a:schemeClr val="tx1"/>
              </a:solidFill>
            </a:endParaRPr>
          </a:p>
        </p:txBody>
      </p:sp>
      <p:pic>
        <p:nvPicPr>
          <p:cNvPr id="1026" name="Picture 2" descr="http://doniphanmissouri.org/yahoo_site_admin/assets/images/091003blacksmith.84193139_std.jpg"/>
          <p:cNvPicPr>
            <a:picLocks noChangeAspect="1" noChangeArrowheads="1"/>
          </p:cNvPicPr>
          <p:nvPr/>
        </p:nvPicPr>
        <p:blipFill>
          <a:blip r:embed="rId2" cstate="print"/>
          <a:srcRect/>
          <a:stretch>
            <a:fillRect/>
          </a:stretch>
        </p:blipFill>
        <p:spPr bwMode="auto">
          <a:xfrm>
            <a:off x="4786314" y="1643050"/>
            <a:ext cx="3929090" cy="31508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hellenicaworld.com/USA/Literature/CotterHudson/en/images/097s.jpg"/>
          <p:cNvPicPr>
            <a:picLocks noChangeAspect="1" noChangeArrowheads="1"/>
          </p:cNvPicPr>
          <p:nvPr/>
        </p:nvPicPr>
        <p:blipFill>
          <a:blip r:embed="rId2" cstate="print"/>
          <a:srcRect/>
          <a:stretch>
            <a:fillRect/>
          </a:stretch>
        </p:blipFill>
        <p:spPr bwMode="auto">
          <a:xfrm>
            <a:off x="1142976" y="642918"/>
            <a:ext cx="3214710" cy="24623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39" name="Picture 7" descr="C:\Users\Janis\Desktop\067s.jpg"/>
          <p:cNvPicPr>
            <a:picLocks noChangeAspect="1" noChangeArrowheads="1"/>
          </p:cNvPicPr>
          <p:nvPr/>
        </p:nvPicPr>
        <p:blipFill>
          <a:blip r:embed="rId3" cstate="print"/>
          <a:srcRect/>
          <a:stretch>
            <a:fillRect/>
          </a:stretch>
        </p:blipFill>
        <p:spPr bwMode="auto">
          <a:xfrm>
            <a:off x="4572000" y="1428736"/>
            <a:ext cx="3951123"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40" name="Picture 8" descr="C:\Users\Janis\Desktop\069s.jpg"/>
          <p:cNvPicPr>
            <a:picLocks noChangeAspect="1" noChangeArrowheads="1"/>
          </p:cNvPicPr>
          <p:nvPr/>
        </p:nvPicPr>
        <p:blipFill>
          <a:blip r:embed="rId4" cstate="print"/>
          <a:srcRect/>
          <a:stretch>
            <a:fillRect/>
          </a:stretch>
        </p:blipFill>
        <p:spPr bwMode="auto">
          <a:xfrm>
            <a:off x="1142976" y="3643314"/>
            <a:ext cx="3286148" cy="2081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1500174"/>
            <a:ext cx="8186766" cy="1500198"/>
          </a:xfrm>
        </p:spPr>
        <p:txBody>
          <a:bodyPr>
            <a:normAutofit/>
          </a:bodyPr>
          <a:lstStyle/>
          <a:p>
            <a:pPr>
              <a:buNone/>
            </a:pPr>
            <a:r>
              <a:rPr lang="lv-LV" sz="3200" dirty="0" smtClean="0"/>
              <a:t>       </a:t>
            </a:r>
            <a:r>
              <a:rPr lang="en-US" sz="3200" dirty="0" smtClean="0"/>
              <a:t>Metalsmithing is creating jewelry through the manipulation of various metals. </a:t>
            </a:r>
            <a:endParaRPr lang="ru-RU" sz="3200" dirty="0"/>
          </a:p>
        </p:txBody>
      </p:sp>
      <p:sp>
        <p:nvSpPr>
          <p:cNvPr id="3" name="Заголовок 2"/>
          <p:cNvSpPr>
            <a:spLocks noGrp="1"/>
          </p:cNvSpPr>
          <p:nvPr>
            <p:ph type="title"/>
          </p:nvPr>
        </p:nvSpPr>
        <p:spPr>
          <a:xfrm>
            <a:off x="914400" y="285728"/>
            <a:ext cx="8229600" cy="1219200"/>
          </a:xfrm>
        </p:spPr>
        <p:txBody>
          <a:bodyPr/>
          <a:lstStyle/>
          <a:p>
            <a:r>
              <a:rPr lang="lv-LV" b="1" dirty="0" smtClean="0"/>
              <a:t>WHAT IS METALSMITHING?</a:t>
            </a:r>
            <a:endParaRPr lang="ru-RU" b="1" dirty="0"/>
          </a:p>
        </p:txBody>
      </p:sp>
      <p:pic>
        <p:nvPicPr>
          <p:cNvPr id="24578" name="Picture 2" descr="http://www.southdakotamagazine.com/pub/photo/thumb/4MetalSmith_fitbox_350x350.jpg"/>
          <p:cNvPicPr>
            <a:picLocks noChangeAspect="1" noChangeArrowheads="1"/>
          </p:cNvPicPr>
          <p:nvPr/>
        </p:nvPicPr>
        <p:blipFill>
          <a:blip r:embed="rId2" cstate="print"/>
          <a:srcRect/>
          <a:stretch>
            <a:fillRect/>
          </a:stretch>
        </p:blipFill>
        <p:spPr bwMode="auto">
          <a:xfrm>
            <a:off x="2357422" y="2786058"/>
            <a:ext cx="4185100"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71472" y="428604"/>
            <a:ext cx="8215370" cy="2928958"/>
          </a:xfrm>
        </p:spPr>
        <p:txBody>
          <a:bodyPr>
            <a:noAutofit/>
          </a:bodyPr>
          <a:lstStyle/>
          <a:p>
            <a:r>
              <a:rPr lang="en-US" sz="2400" dirty="0" smtClean="0"/>
              <a:t>Metalsmith needs to know manipulations or metalsmithing techniques including fabricating metal jewelry by forming and shaping it with hammers, mandrels, and other tools, sawing with a jeweler's saw or cutting with metal snips, doming with a metal dapping set, forging, fold forming, drilling holes for design elements or for use with cold connections such as rivets and screws, soldering, texturing metal with hammers and other metalsmithing tools, and metal stamping.</a:t>
            </a:r>
            <a:endParaRPr lang="ru-RU" sz="2400" dirty="0"/>
          </a:p>
        </p:txBody>
      </p:sp>
      <p:pic>
        <p:nvPicPr>
          <p:cNvPr id="23554" name="Picture 2" descr="http://middleagestoday.com/assets/styles/large/public/files/person/%D0%BA%D0%BE%D0%B2%D0%BA%D0%B0.jpg"/>
          <p:cNvPicPr>
            <a:picLocks noChangeAspect="1" noChangeArrowheads="1"/>
          </p:cNvPicPr>
          <p:nvPr/>
        </p:nvPicPr>
        <p:blipFill>
          <a:blip r:embed="rId2" cstate="print"/>
          <a:srcRect/>
          <a:stretch>
            <a:fillRect/>
          </a:stretch>
        </p:blipFill>
        <p:spPr bwMode="auto">
          <a:xfrm>
            <a:off x="2000232" y="3857628"/>
            <a:ext cx="5643602"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714356"/>
            <a:ext cx="8043890" cy="2357454"/>
          </a:xfrm>
        </p:spPr>
        <p:txBody>
          <a:bodyPr/>
          <a:lstStyle/>
          <a:p>
            <a:pPr>
              <a:buNone/>
            </a:pPr>
            <a:r>
              <a:rPr lang="lv-LV" dirty="0" smtClean="0"/>
              <a:t>       </a:t>
            </a:r>
            <a:r>
              <a:rPr lang="en-US" sz="2800" dirty="0" smtClean="0"/>
              <a:t>Other specialty metalsmithing techniques, that metalsmither need to know include chasing and repoussé, etching and engraving, electroforming and electroplating, raising, swaging, reticulation, casting, and creating settings such as bezels.</a:t>
            </a:r>
            <a:endParaRPr lang="ru-RU" dirty="0"/>
          </a:p>
        </p:txBody>
      </p:sp>
      <p:pic>
        <p:nvPicPr>
          <p:cNvPr id="22530" name="Picture 2" descr="https://c1.staticflickr.com/3/2782/4420027174_0ee35e2ed6.jpg"/>
          <p:cNvPicPr>
            <a:picLocks noChangeAspect="1" noChangeArrowheads="1"/>
          </p:cNvPicPr>
          <p:nvPr/>
        </p:nvPicPr>
        <p:blipFill>
          <a:blip r:embed="rId2" cstate="print"/>
          <a:srcRect/>
          <a:stretch>
            <a:fillRect/>
          </a:stretch>
        </p:blipFill>
        <p:spPr bwMode="auto">
          <a:xfrm>
            <a:off x="2500298" y="3071810"/>
            <a:ext cx="4785879" cy="292895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upload.wikimedia.org/wikipedia/commons/8/86/16th_Century_Tibet_repousse.jpg"/>
          <p:cNvPicPr>
            <a:picLocks noChangeAspect="1" noChangeArrowheads="1"/>
          </p:cNvPicPr>
          <p:nvPr/>
        </p:nvPicPr>
        <p:blipFill>
          <a:blip r:embed="rId2" cstate="print"/>
          <a:srcRect/>
          <a:stretch>
            <a:fillRect/>
          </a:stretch>
        </p:blipFill>
        <p:spPr bwMode="auto">
          <a:xfrm>
            <a:off x="428596" y="571480"/>
            <a:ext cx="3804850" cy="5286412"/>
          </a:xfrm>
          <a:prstGeom prst="rect">
            <a:avLst/>
          </a:prstGeom>
          <a:noFill/>
        </p:spPr>
      </p:pic>
      <p:pic>
        <p:nvPicPr>
          <p:cNvPr id="25608" name="Picture 8" descr="https://encrypted-tbn0.gstatic.com/images?q=tbn:ANd9GcSrgccXEY3G3aYu-Y5cbgdbXfVlpvHbEUkP63ARKgybwoUcE6Hu"/>
          <p:cNvPicPr>
            <a:picLocks noChangeAspect="1" noChangeArrowheads="1"/>
          </p:cNvPicPr>
          <p:nvPr/>
        </p:nvPicPr>
        <p:blipFill>
          <a:blip r:embed="rId3" cstate="print"/>
          <a:srcRect/>
          <a:stretch>
            <a:fillRect/>
          </a:stretch>
        </p:blipFill>
        <p:spPr bwMode="auto">
          <a:xfrm>
            <a:off x="4429124" y="571480"/>
            <a:ext cx="4286280" cy="2857520"/>
          </a:xfrm>
          <a:prstGeom prst="rect">
            <a:avLst/>
          </a:prstGeom>
          <a:noFill/>
        </p:spPr>
      </p:pic>
      <p:pic>
        <p:nvPicPr>
          <p:cNvPr id="25610" name="Picture 10" descr="https://encrypted-tbn2.gstatic.com/images?q=tbn:ANd9GcSbKWCRiNxBJKzZjlLh-87X2XHKJI49VTEFHo-EJFf-VqyiQiYh"/>
          <p:cNvPicPr>
            <a:picLocks noChangeAspect="1" noChangeArrowheads="1"/>
          </p:cNvPicPr>
          <p:nvPr/>
        </p:nvPicPr>
        <p:blipFill>
          <a:blip r:embed="rId4" cstate="print"/>
          <a:srcRect/>
          <a:stretch>
            <a:fillRect/>
          </a:stretch>
        </p:blipFill>
        <p:spPr bwMode="auto">
          <a:xfrm>
            <a:off x="6572264" y="3643314"/>
            <a:ext cx="2124075" cy="2152650"/>
          </a:xfrm>
          <a:prstGeom prst="rect">
            <a:avLst/>
          </a:prstGeom>
          <a:noFill/>
        </p:spPr>
      </p:pic>
      <p:pic>
        <p:nvPicPr>
          <p:cNvPr id="25612" name="Picture 12" descr="http://www.grizzlyiron.com/images/workshopRespousse02.jpg"/>
          <p:cNvPicPr>
            <a:picLocks noChangeAspect="1" noChangeArrowheads="1"/>
          </p:cNvPicPr>
          <p:nvPr/>
        </p:nvPicPr>
        <p:blipFill>
          <a:blip r:embed="rId5" cstate="print"/>
          <a:srcRect/>
          <a:stretch>
            <a:fillRect/>
          </a:stretch>
        </p:blipFill>
        <p:spPr bwMode="auto">
          <a:xfrm>
            <a:off x="4429124" y="3571876"/>
            <a:ext cx="2000264" cy="225742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71472" y="857232"/>
            <a:ext cx="8229600" cy="2000264"/>
          </a:xfrm>
        </p:spPr>
        <p:txBody>
          <a:bodyPr/>
          <a:lstStyle/>
          <a:p>
            <a:r>
              <a:rPr lang="en-US" sz="2800" dirty="0" smtClean="0"/>
              <a:t>All </a:t>
            </a:r>
            <a:r>
              <a:rPr lang="en-GB" sz="2800" dirty="0" smtClean="0"/>
              <a:t>metalsmithers</a:t>
            </a:r>
            <a:r>
              <a:rPr lang="lv-LV" sz="2800" dirty="0" smtClean="0"/>
              <a:t>’ </a:t>
            </a:r>
            <a:r>
              <a:rPr lang="en-US" sz="2800" dirty="0" smtClean="0"/>
              <a:t>work should end with proper finishing techniques, such as filing, buffing, polishing, and then perhaps adding patinas with liver of sulfur and/or heat, if desired.</a:t>
            </a:r>
            <a:endParaRPr lang="ru-RU" sz="2800" dirty="0" smtClean="0"/>
          </a:p>
          <a:p>
            <a:endParaRPr lang="ru-RU" dirty="0"/>
          </a:p>
        </p:txBody>
      </p:sp>
      <p:pic>
        <p:nvPicPr>
          <p:cNvPr id="21506" name="Picture 2" descr="http://ep.yimg.com/ay/beadandbuttonshow/b143164-metal-finishing-techniques-101-1.gif"/>
          <p:cNvPicPr>
            <a:picLocks noChangeAspect="1" noChangeArrowheads="1"/>
          </p:cNvPicPr>
          <p:nvPr/>
        </p:nvPicPr>
        <p:blipFill>
          <a:blip r:embed="rId2" cstate="print"/>
          <a:srcRect/>
          <a:stretch>
            <a:fillRect/>
          </a:stretch>
        </p:blipFill>
        <p:spPr bwMode="auto">
          <a:xfrm>
            <a:off x="2571736" y="2786058"/>
            <a:ext cx="4500594" cy="2975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71472" y="1500174"/>
            <a:ext cx="4829180" cy="4572000"/>
          </a:xfrm>
        </p:spPr>
        <p:txBody>
          <a:bodyPr>
            <a:normAutofit fontScale="92500"/>
          </a:bodyPr>
          <a:lstStyle/>
          <a:p>
            <a:r>
              <a:rPr lang="en-US" dirty="0" smtClean="0"/>
              <a:t>The term, metalsmith, often refers to artisans and craftpersons who practice their craft in many different metals, including gold, copper and silver.</a:t>
            </a:r>
          </a:p>
          <a:p>
            <a:r>
              <a:rPr lang="en-US" dirty="0" smtClean="0"/>
              <a:t>Machinists are metalsmiths who produce high-precision parts and tools. The most advanced of these tools, CNC machines, are computer controlled and largely automated.</a:t>
            </a:r>
          </a:p>
          <a:p>
            <a:endParaRPr lang="ru-RU" dirty="0"/>
          </a:p>
        </p:txBody>
      </p:sp>
      <p:sp>
        <p:nvSpPr>
          <p:cNvPr id="3" name="Заголовок 2"/>
          <p:cNvSpPr>
            <a:spLocks noGrp="1"/>
          </p:cNvSpPr>
          <p:nvPr>
            <p:ph type="title"/>
          </p:nvPr>
        </p:nvSpPr>
        <p:spPr/>
        <p:txBody>
          <a:bodyPr>
            <a:normAutofit/>
          </a:bodyPr>
          <a:lstStyle/>
          <a:p>
            <a:r>
              <a:rPr lang="lv-LV" dirty="0" smtClean="0"/>
              <a:t>WHAT IS METALSMITH?</a:t>
            </a:r>
            <a:endParaRPr lang="ru-RU" dirty="0"/>
          </a:p>
        </p:txBody>
      </p:sp>
      <p:pic>
        <p:nvPicPr>
          <p:cNvPr id="20482" name="Picture 2" descr="http://upload.wikimedia.org/wikipedia/en/6/6e/Blacksmith_at_work02_less_contrast.jpg"/>
          <p:cNvPicPr>
            <a:picLocks noChangeAspect="1" noChangeArrowheads="1"/>
          </p:cNvPicPr>
          <p:nvPr/>
        </p:nvPicPr>
        <p:blipFill>
          <a:blip r:embed="rId2" cstate="print"/>
          <a:srcRect/>
          <a:stretch>
            <a:fillRect/>
          </a:stretch>
        </p:blipFill>
        <p:spPr bwMode="auto">
          <a:xfrm>
            <a:off x="5320708" y="1357298"/>
            <a:ext cx="3473528" cy="2286016"/>
          </a:xfrm>
          <a:prstGeom prst="rect">
            <a:avLst/>
          </a:prstGeom>
          <a:noFill/>
        </p:spPr>
      </p:pic>
      <p:pic>
        <p:nvPicPr>
          <p:cNvPr id="20484" name="Picture 4" descr="http://data2.whicdn.com/images/29758992/original.jpg"/>
          <p:cNvPicPr>
            <a:picLocks noChangeAspect="1" noChangeArrowheads="1"/>
          </p:cNvPicPr>
          <p:nvPr/>
        </p:nvPicPr>
        <p:blipFill>
          <a:blip r:embed="rId3" cstate="print"/>
          <a:srcRect/>
          <a:stretch>
            <a:fillRect/>
          </a:stretch>
        </p:blipFill>
        <p:spPr bwMode="auto">
          <a:xfrm rot="21430981">
            <a:off x="5556201" y="3857680"/>
            <a:ext cx="2966649" cy="233178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64</TotalTime>
  <Words>311</Words>
  <Application>Microsoft Office PowerPoint</Application>
  <PresentationFormat>On-screen Show (4:3)</PresentationFormat>
  <Paragraphs>15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Бумажная</vt:lpstr>
      <vt:lpstr>Metalsmiths</vt:lpstr>
      <vt:lpstr>History</vt:lpstr>
      <vt:lpstr>Slide 3</vt:lpstr>
      <vt:lpstr>WHAT IS METALSMITHING?</vt:lpstr>
      <vt:lpstr>Slide 5</vt:lpstr>
      <vt:lpstr>Slide 6</vt:lpstr>
      <vt:lpstr>Slide 7</vt:lpstr>
      <vt:lpstr>Slide 8</vt:lpstr>
      <vt:lpstr>WHAT IS METALSMITH?</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Janis</dc:creator>
  <cp:lastModifiedBy>User</cp:lastModifiedBy>
  <cp:revision>10</cp:revision>
  <dcterms:created xsi:type="dcterms:W3CDTF">2014-11-06T21:14:54Z</dcterms:created>
  <dcterms:modified xsi:type="dcterms:W3CDTF">2015-01-02T17:05:33Z</dcterms:modified>
</cp:coreProperties>
</file>