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56" r:id="rId3"/>
    <p:sldId id="268" r:id="rId4"/>
    <p:sldId id="258" r:id="rId5"/>
    <p:sldId id="257" r:id="rId6"/>
    <p:sldId id="259" r:id="rId7"/>
    <p:sldId id="260" r:id="rId8"/>
    <p:sldId id="270" r:id="rId9"/>
    <p:sldId id="273" r:id="rId10"/>
    <p:sldId id="261" r:id="rId11"/>
    <p:sldId id="262" r:id="rId12"/>
    <p:sldId id="269" r:id="rId13"/>
    <p:sldId id="266" r:id="rId14"/>
    <p:sldId id="264" r:id="rId15"/>
    <p:sldId id="272"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5B8074B-9EC7-47D6-8C30-375F57D94CE2}" type="datetimeFigureOut">
              <a:rPr lang="en-US" smtClean="0"/>
              <a:pPr/>
              <a:t>4/12/2015</a:t>
            </a:fld>
            <a:endParaRPr lang="en-US"/>
          </a:p>
        </p:txBody>
      </p:sp>
      <p:sp>
        <p:nvSpPr>
          <p:cNvPr id="8" name="Slide Number Placeholder 7"/>
          <p:cNvSpPr>
            <a:spLocks noGrp="1"/>
          </p:cNvSpPr>
          <p:nvPr>
            <p:ph type="sldNum" sz="quarter" idx="11"/>
          </p:nvPr>
        </p:nvSpPr>
        <p:spPr/>
        <p:txBody>
          <a:bodyPr/>
          <a:lstStyle/>
          <a:p>
            <a:fld id="{E0DBEA18-8C0B-4EC5-95E6-83E4F1CDC08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8074B-9EC7-47D6-8C30-375F57D94CE2}"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BEA18-8C0B-4EC5-95E6-83E4F1CDC0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8074B-9EC7-47D6-8C30-375F57D94CE2}"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BEA18-8C0B-4EC5-95E6-83E4F1CDC0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5B8074B-9EC7-47D6-8C30-375F57D94CE2}"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BEA18-8C0B-4EC5-95E6-83E4F1CDC0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8074B-9EC7-47D6-8C30-375F57D94CE2}"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BEA18-8C0B-4EC5-95E6-83E4F1CDC085}"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5B8074B-9EC7-47D6-8C30-375F57D94CE2}"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BEA18-8C0B-4EC5-95E6-83E4F1CDC085}"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5B8074B-9EC7-47D6-8C30-375F57D94CE2}" type="datetimeFigureOut">
              <a:rPr lang="en-US" smtClean="0"/>
              <a:pPr/>
              <a:t>4/12/2015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BEA18-8C0B-4EC5-95E6-83E4F1CDC085}"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B8074B-9EC7-47D6-8C30-375F57D94CE2}" type="datetimeFigureOut">
              <a:rPr lang="en-US" smtClean="0"/>
              <a:pPr/>
              <a:t>4/12/2015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BEA18-8C0B-4EC5-95E6-83E4F1CDC0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8074B-9EC7-47D6-8C30-375F57D94CE2}" type="datetimeFigureOut">
              <a:rPr lang="en-US" smtClean="0"/>
              <a:pPr/>
              <a:t>4/12/2015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BEA18-8C0B-4EC5-95E6-83E4F1CDC0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8074B-9EC7-47D6-8C30-375F57D94CE2}"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BEA18-8C0B-4EC5-95E6-83E4F1CDC0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8074B-9EC7-47D6-8C30-375F57D94CE2}"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BEA18-8C0B-4EC5-95E6-83E4F1CDC0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5B8074B-9EC7-47D6-8C30-375F57D94CE2}" type="datetimeFigureOut">
              <a:rPr lang="en-US" smtClean="0"/>
              <a:pPr/>
              <a:t>4/12/2015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0DBEA18-8C0B-4EC5-95E6-83E4F1CDC085}"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000" dirty="0" smtClean="0"/>
              <a:t> </a:t>
            </a:r>
            <a:r>
              <a:rPr lang="lv-LV" sz="1000" dirty="0" smtClean="0"/>
              <a:t/>
            </a:r>
            <a:br>
              <a:rPr lang="lv-LV" sz="1000" dirty="0" smtClean="0"/>
            </a:br>
            <a:r>
              <a:rPr lang="en-US" sz="1000" dirty="0" smtClean="0"/>
              <a:t> </a:t>
            </a:r>
            <a:r>
              <a:rPr lang="lv-LV" sz="1000" dirty="0" smtClean="0"/>
              <a:t/>
            </a:r>
            <a:br>
              <a:rPr lang="lv-LV" sz="1000" dirty="0" smtClean="0"/>
            </a:br>
            <a:endParaRPr lang="lv-LV" sz="1000" dirty="0"/>
          </a:p>
        </p:txBody>
      </p:sp>
      <p:sp>
        <p:nvSpPr>
          <p:cNvPr id="3" name="Subtitle 2"/>
          <p:cNvSpPr>
            <a:spLocks noGrp="1"/>
          </p:cNvSpPr>
          <p:nvPr>
            <p:ph type="subTitle" idx="1"/>
          </p:nvPr>
        </p:nvSpPr>
        <p:spPr/>
        <p:txBody>
          <a:bodyPr>
            <a:normAutofit fontScale="85000" lnSpcReduction="20000"/>
          </a:bodyPr>
          <a:lstStyle/>
          <a:p>
            <a:r>
              <a:rPr lang="de-DE" dirty="0" smtClean="0"/>
              <a:t>ES Mūžizglītības programmas</a:t>
            </a:r>
          </a:p>
          <a:p>
            <a:r>
              <a:rPr lang="de-DE" b="1" dirty="0" smtClean="0"/>
              <a:t>Comenius daudzpusējais projekts „The treasure chest and ICT or ICT in reading and writing”</a:t>
            </a:r>
            <a:r>
              <a:rPr lang="de-DE" dirty="0" smtClean="0"/>
              <a:t> </a:t>
            </a:r>
          </a:p>
          <a:p>
            <a:r>
              <a:rPr lang="de-DE" dirty="0" smtClean="0"/>
              <a:t>Līguma nr.  2013-1-BG1-COM06-00006 2</a:t>
            </a:r>
          </a:p>
          <a:p>
            <a:endParaRPr lang="lv-LV" dirty="0"/>
          </a:p>
        </p:txBody>
      </p:sp>
      <p:pic>
        <p:nvPicPr>
          <p:cNvPr id="4" name="Picture 3" descr="asdwe"/>
          <p:cNvPicPr/>
          <p:nvPr/>
        </p:nvPicPr>
        <p:blipFill>
          <a:blip r:embed="rId2" cstate="print"/>
          <a:srcRect/>
          <a:stretch>
            <a:fillRect/>
          </a:stretch>
        </p:blipFill>
        <p:spPr bwMode="auto">
          <a:xfrm>
            <a:off x="3491880" y="1988840"/>
            <a:ext cx="2060426" cy="182535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4042792" cy="5001419"/>
          </a:xfrm>
        </p:spPr>
        <p:txBody>
          <a:bodyPr>
            <a:normAutofit/>
          </a:bodyPr>
          <a:lstStyle/>
          <a:p>
            <a:r>
              <a:rPr lang="en-US" dirty="0" smtClean="0"/>
              <a:t>Besides</a:t>
            </a:r>
            <a:r>
              <a:rPr lang="en-US" dirty="0"/>
              <a:t>, the groom shall carry the bride over the path of </a:t>
            </a:r>
            <a:r>
              <a:rPr lang="en-US" b="1" dirty="0"/>
              <a:t>towel with a plate hidden under it</a:t>
            </a:r>
            <a:r>
              <a:rPr lang="en-US" dirty="0"/>
              <a:t>. Going over the plate it shall be broken in many pieces. The more pieces the more luck, richness and fertility in the conjugal life.</a:t>
            </a:r>
          </a:p>
        </p:txBody>
      </p:sp>
      <p:pic>
        <p:nvPicPr>
          <p:cNvPr id="2050" name="Picture 2" descr="http://e-lietas.lv/wp-content/uploads/2008/08/varti5.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918" r="22179"/>
          <a:stretch/>
        </p:blipFill>
        <p:spPr bwMode="auto">
          <a:xfrm>
            <a:off x="4767313" y="1412776"/>
            <a:ext cx="3857804" cy="37288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939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687" y="548680"/>
            <a:ext cx="8004990" cy="1800199"/>
          </a:xfrm>
        </p:spPr>
        <p:txBody>
          <a:bodyPr>
            <a:normAutofit/>
          </a:bodyPr>
          <a:lstStyle/>
          <a:p>
            <a:r>
              <a:rPr lang="en-US" dirty="0"/>
              <a:t>A particular attention in wedding procedure is paid to </a:t>
            </a:r>
            <a:r>
              <a:rPr lang="en-US" b="1" dirty="0"/>
              <a:t>the door and the threshold</a:t>
            </a:r>
            <a:r>
              <a:rPr lang="en-US" dirty="0"/>
              <a:t>; special protective rituals before entering the house are carried out. </a:t>
            </a:r>
          </a:p>
        </p:txBody>
      </p:sp>
      <p:pic>
        <p:nvPicPr>
          <p:cNvPr id="4" name="Content Placeholder 4" descr="http://www.precos.lv/uploads/forum/1194706_1.jpg"/>
          <p:cNvPicPr>
            <a:picLocks noGrp="1"/>
          </p:cNvPicPr>
          <p:nvPr/>
        </p:nvPicPr>
        <p:blipFill>
          <a:blip r:embed="rId2" cstate="print"/>
          <a:srcRect/>
          <a:stretch>
            <a:fillRect/>
          </a:stretch>
        </p:blipFill>
        <p:spPr bwMode="auto">
          <a:xfrm>
            <a:off x="1835696" y="2348880"/>
            <a:ext cx="5440837" cy="4035666"/>
          </a:xfrm>
          <a:prstGeom prst="rect">
            <a:avLst/>
          </a:prstGeom>
          <a:noFill/>
          <a:ln w="9525">
            <a:noFill/>
            <a:miter lim="800000"/>
            <a:headEnd/>
            <a:tailEnd/>
          </a:ln>
        </p:spPr>
      </p:pic>
    </p:spTree>
    <p:extLst>
      <p:ext uri="{BB962C8B-B14F-4D97-AF65-F5344CB8AC3E}">
        <p14:creationId xmlns:p14="http://schemas.microsoft.com/office/powerpoint/2010/main" xmlns="" val="74730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4978896" cy="5649491"/>
          </a:xfrm>
        </p:spPr>
        <p:txBody>
          <a:bodyPr/>
          <a:lstStyle/>
          <a:p>
            <a:r>
              <a:rPr lang="en-US" dirty="0"/>
              <a:t>The culmination of the traditional wedding is </a:t>
            </a:r>
            <a:r>
              <a:rPr lang="en-US" dirty="0" smtClean="0"/>
              <a:t>“</a:t>
            </a:r>
            <a:r>
              <a:rPr lang="de-DE" dirty="0" smtClean="0"/>
              <a:t>mičošana” </a:t>
            </a:r>
            <a:r>
              <a:rPr lang="en-US" dirty="0" smtClean="0"/>
              <a:t>or </a:t>
            </a:r>
            <a:r>
              <a:rPr lang="en-US" b="1" dirty="0"/>
              <a:t>“tuckering</a:t>
            </a:r>
            <a:r>
              <a:rPr lang="en-US" dirty="0"/>
              <a:t>” when the crown of the bride is taken off and the headdress of a wife – a kerchief or a tucker is put on. Afterwards the bride’s crown is put on the head of one of the unmarried female relatives or friends. Sometimes it is done blindfolded, guessing the next couple to be married.</a:t>
            </a:r>
          </a:p>
        </p:txBody>
      </p:sp>
      <p:pic>
        <p:nvPicPr>
          <p:cNvPr id="5122" name="Picture 2" descr="http://www.precos.lv/uploads/forum/2000127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088" y="548680"/>
            <a:ext cx="3400822" cy="2262471"/>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www.precos.lv/uploads/forum/2000124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3356992"/>
            <a:ext cx="3400822" cy="2262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236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3754760" cy="3672408"/>
          </a:xfrm>
        </p:spPr>
        <p:txBody>
          <a:bodyPr/>
          <a:lstStyle/>
          <a:p>
            <a:r>
              <a:rPr lang="en-US" dirty="0"/>
              <a:t>Very important ritual of the wedding is </a:t>
            </a:r>
            <a:r>
              <a:rPr lang="en-US" b="1" dirty="0"/>
              <a:t>gift giving</a:t>
            </a:r>
            <a:r>
              <a:rPr lang="en-US" dirty="0"/>
              <a:t> to all the relatives, gifts offered to the new house, auxiliary buildings and other places further supervised by the new wife.</a:t>
            </a:r>
          </a:p>
        </p:txBody>
      </p:sp>
      <p:pic>
        <p:nvPicPr>
          <p:cNvPr id="4" name="Content Placeholder 4" descr="http://www.ogresnovads.lv/images/zinas/2009/rudens/pura_lade.jpg"/>
          <p:cNvPicPr>
            <a:picLocks noGrp="1"/>
          </p:cNvPicPr>
          <p:nvPr/>
        </p:nvPicPr>
        <p:blipFill>
          <a:blip r:embed="rId2" cstate="print"/>
          <a:srcRect/>
          <a:stretch>
            <a:fillRect/>
          </a:stretch>
        </p:blipFill>
        <p:spPr bwMode="auto">
          <a:xfrm>
            <a:off x="4716016" y="1628800"/>
            <a:ext cx="3744416" cy="3240360"/>
          </a:xfrm>
          <a:prstGeom prst="rect">
            <a:avLst/>
          </a:prstGeom>
          <a:noFill/>
          <a:ln w="9525">
            <a:noFill/>
            <a:miter lim="800000"/>
            <a:headEnd/>
            <a:tailEnd/>
          </a:ln>
        </p:spPr>
      </p:pic>
    </p:spTree>
    <p:extLst>
      <p:ext uri="{BB962C8B-B14F-4D97-AF65-F5344CB8AC3E}">
        <p14:creationId xmlns:p14="http://schemas.microsoft.com/office/powerpoint/2010/main" xmlns="" val="119649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5122912" cy="6118719"/>
          </a:xfrm>
        </p:spPr>
        <p:txBody>
          <a:bodyPr>
            <a:normAutofit/>
          </a:bodyPr>
          <a:lstStyle/>
          <a:p>
            <a:r>
              <a:rPr lang="en-US" dirty="0"/>
              <a:t>After the tuckering </a:t>
            </a:r>
            <a:r>
              <a:rPr lang="en-US" b="1" dirty="0"/>
              <a:t>the young couple is accompanied to bed</a:t>
            </a:r>
            <a:r>
              <a:rPr lang="en-US" dirty="0"/>
              <a:t> while singing songs – usually the young couple slept in a granary</a:t>
            </a:r>
            <a:r>
              <a:rPr lang="en-US" dirty="0" smtClean="0"/>
              <a:t>.</a:t>
            </a:r>
            <a:endParaRPr lang="lv-LV" dirty="0" smtClean="0"/>
          </a:p>
          <a:p>
            <a:r>
              <a:rPr lang="en-US" dirty="0" smtClean="0"/>
              <a:t>Also </a:t>
            </a:r>
            <a:r>
              <a:rPr lang="en-US" dirty="0"/>
              <a:t>the </a:t>
            </a:r>
            <a:r>
              <a:rPr lang="en-US" b="1" dirty="0"/>
              <a:t>awakening</a:t>
            </a:r>
            <a:r>
              <a:rPr lang="en-US" dirty="0"/>
              <a:t> of the new couple is ritualized. Normally the husband and wife are awakened by the guests, who try to make noise with drums, voices, pans and cooking pots. Afterwards they wash in the same bowl and wipe in the same towel as well as offer a present to a person bringing the water.</a:t>
            </a:r>
          </a:p>
          <a:p>
            <a:pPr marL="0" indent="0">
              <a:buNone/>
            </a:pPr>
            <a:endParaRPr lang="en-US" dirty="0"/>
          </a:p>
        </p:txBody>
      </p:sp>
      <p:pic>
        <p:nvPicPr>
          <p:cNvPr id="4098" name="Picture 2" descr="http://www.precos.lv/uploads/forum/400447_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8480"/>
          <a:stretch/>
        </p:blipFill>
        <p:spPr bwMode="auto">
          <a:xfrm>
            <a:off x="5736078" y="1628800"/>
            <a:ext cx="2831208" cy="3456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642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1872208"/>
          </a:xfrm>
        </p:spPr>
        <p:txBody>
          <a:bodyPr/>
          <a:lstStyle/>
          <a:p>
            <a:r>
              <a:rPr lang="en-US" dirty="0"/>
              <a:t>A lot of the wedding customs were derived from the times of our ancestors and a lot of them are inspired from other countries. </a:t>
            </a:r>
            <a:r>
              <a:rPr lang="en-US" dirty="0" smtClean="0"/>
              <a:t>Each </a:t>
            </a:r>
            <a:r>
              <a:rPr lang="en-US" dirty="0"/>
              <a:t>generation adds something </a:t>
            </a:r>
            <a:r>
              <a:rPr lang="en-US" dirty="0" smtClean="0"/>
              <a:t>new to the wedding rituals. </a:t>
            </a:r>
            <a:endParaRPr lang="en-US" dirty="0"/>
          </a:p>
        </p:txBody>
      </p:sp>
      <p:pic>
        <p:nvPicPr>
          <p:cNvPr id="3074" name="Picture 2" descr="http://www.kasjauns.lv/objs/news/lv/images/w_image_1377273190014_459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2394271"/>
            <a:ext cx="5302772" cy="3960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710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29600" cy="4525963"/>
          </a:xfrm>
        </p:spPr>
        <p:txBody>
          <a:bodyPr/>
          <a:lstStyle/>
          <a:p>
            <a:r>
              <a:rPr lang="en-US" b="1" dirty="0"/>
              <a:t>http://www.worldweddingtraditions.net/latvian-wedding-traditions/</a:t>
            </a:r>
            <a:endParaRPr lang="en-US" dirty="0"/>
          </a:p>
          <a:p>
            <a:r>
              <a:rPr lang="en-US" b="1" u="sng" dirty="0"/>
              <a:t>http://www.latvia.eu/library/latvian-traditions</a:t>
            </a:r>
            <a:endParaRPr lang="en-US" dirty="0"/>
          </a:p>
          <a:p>
            <a:r>
              <a:rPr lang="en-US" b="1" dirty="0"/>
              <a:t>http://www.traveloutthere.com/riga/show/page/latvian-wedding-traditions</a:t>
            </a:r>
            <a:endParaRPr lang="en-US" dirty="0"/>
          </a:p>
          <a:p>
            <a:endParaRPr lang="en-US" dirty="0"/>
          </a:p>
        </p:txBody>
      </p:sp>
    </p:spTree>
    <p:extLst>
      <p:ext uri="{BB962C8B-B14F-4D97-AF65-F5344CB8AC3E}">
        <p14:creationId xmlns:p14="http://schemas.microsoft.com/office/powerpoint/2010/main" xmlns="" val="140867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812" y="332657"/>
            <a:ext cx="7772400" cy="2448272"/>
          </a:xfrm>
        </p:spPr>
        <p:txBody>
          <a:bodyPr/>
          <a:lstStyle/>
          <a:p>
            <a:r>
              <a:rPr lang="en-US" sz="4000" dirty="0" smtClean="0"/>
              <a:t>WEDDING </a:t>
            </a:r>
            <a:r>
              <a:rPr lang="en-US" sz="4000" dirty="0" smtClean="0"/>
              <a:t>TRADITIONS IN LATVIA from 18th to 21st CENTURY</a:t>
            </a:r>
            <a:endParaRPr lang="en-US" sz="4000" dirty="0"/>
          </a:p>
        </p:txBody>
      </p:sp>
      <p:pic>
        <p:nvPicPr>
          <p:cNvPr id="4" name="Picture 3" descr="http://kaazufoto.ajstudio.lv/wp-content/uploads/2011/04/090801_ajstudio_Vainori_828.jpg"/>
          <p:cNvPicPr/>
          <p:nvPr/>
        </p:nvPicPr>
        <p:blipFill>
          <a:blip r:embed="rId2" cstate="print"/>
          <a:srcRect/>
          <a:stretch>
            <a:fillRect/>
          </a:stretch>
        </p:blipFill>
        <p:spPr bwMode="auto">
          <a:xfrm>
            <a:off x="2051720" y="2996952"/>
            <a:ext cx="5116584" cy="3092468"/>
          </a:xfrm>
          <a:prstGeom prst="rect">
            <a:avLst/>
          </a:prstGeom>
          <a:noFill/>
          <a:ln w="9525">
            <a:noFill/>
            <a:miter lim="800000"/>
            <a:headEnd/>
            <a:tailEnd/>
          </a:ln>
        </p:spPr>
      </p:pic>
    </p:spTree>
    <p:extLst>
      <p:ext uri="{BB962C8B-B14F-4D97-AF65-F5344CB8AC3E}">
        <p14:creationId xmlns:p14="http://schemas.microsoft.com/office/powerpoint/2010/main" xmlns="" val="192889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Wedding – an important event</a:t>
            </a:r>
            <a:endParaRPr lang="en-US" dirty="0"/>
          </a:p>
        </p:txBody>
      </p:sp>
      <p:sp>
        <p:nvSpPr>
          <p:cNvPr id="3" name="Content Placeholder 2"/>
          <p:cNvSpPr>
            <a:spLocks noGrp="1"/>
          </p:cNvSpPr>
          <p:nvPr>
            <p:ph idx="1"/>
          </p:nvPr>
        </p:nvSpPr>
        <p:spPr>
          <a:xfrm>
            <a:off x="395536" y="1916832"/>
            <a:ext cx="4248472" cy="4709120"/>
          </a:xfrm>
        </p:spPr>
        <p:txBody>
          <a:bodyPr>
            <a:noAutofit/>
          </a:bodyPr>
          <a:lstStyle/>
          <a:p>
            <a:r>
              <a:rPr lang="en-US" dirty="0"/>
              <a:t>To establish a family is one of the most important events in any person’s life, therefore it is still believed that the wedding should be celebrated according to the ancient rituals that guarantee the happiness and sustainability of the young couple in future</a:t>
            </a:r>
            <a:r>
              <a:rPr lang="en-US" dirty="0" smtClean="0"/>
              <a:t>.</a:t>
            </a:r>
            <a:endParaRPr lang="en-US" dirty="0"/>
          </a:p>
        </p:txBody>
      </p:sp>
      <p:pic>
        <p:nvPicPr>
          <p:cNvPr id="3074" name="Picture 2" descr="http://1.bp.blogspot.com/-JsqYjnOXino/TeU7H4Uam_I/AAAAAAAAAzk/vXowBVsFEpE/s1600/Nica+men+19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1624664"/>
            <a:ext cx="2070348" cy="255061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precos.lv/uploads/raksti/kazu-apraksti/ilze-martins/ilze-martins-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8302" y="4355790"/>
            <a:ext cx="3181747" cy="2118834"/>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e-lietas.lv/wp-content/uploads/2008/08/mes_min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49176" y="1196752"/>
            <a:ext cx="1987289" cy="29864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783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Content Placeholder 2"/>
          <p:cNvSpPr>
            <a:spLocks noGrp="1"/>
          </p:cNvSpPr>
          <p:nvPr>
            <p:ph idx="1"/>
          </p:nvPr>
        </p:nvSpPr>
        <p:spPr>
          <a:xfrm>
            <a:off x="457200" y="1600201"/>
            <a:ext cx="7931224" cy="2044824"/>
          </a:xfrm>
        </p:spPr>
        <p:txBody>
          <a:bodyPr/>
          <a:lstStyle/>
          <a:p>
            <a:r>
              <a:rPr lang="en-US" dirty="0"/>
              <a:t>When a young man has chosen his eventual bride he shall </a:t>
            </a:r>
            <a:r>
              <a:rPr lang="en-US" b="1" dirty="0"/>
              <a:t>visit her family</a:t>
            </a:r>
            <a:r>
              <a:rPr lang="en-US" dirty="0"/>
              <a:t> for engagement or for </a:t>
            </a:r>
            <a:r>
              <a:rPr lang="en-US" b="1" dirty="0"/>
              <a:t>asking her parents</a:t>
            </a:r>
            <a:r>
              <a:rPr lang="en-US" dirty="0"/>
              <a:t> and brothers for the hand of his beloved. Receiving a positive answer, they </a:t>
            </a:r>
            <a:r>
              <a:rPr lang="en-US" b="1" dirty="0"/>
              <a:t>agree on wedding date</a:t>
            </a:r>
            <a:r>
              <a:rPr lang="en-US" dirty="0"/>
              <a:t>.</a:t>
            </a:r>
          </a:p>
          <a:p>
            <a:endParaRPr lang="en-US" dirty="0"/>
          </a:p>
        </p:txBody>
      </p:sp>
      <p:pic>
        <p:nvPicPr>
          <p:cNvPr id="2050" name="Picture 2" descr="http://www.sudrabanams.lv/user_files/ProductImages/gredzeni/full/sudraba/25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290110"/>
            <a:ext cx="3317354" cy="3317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280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time for wedding</a:t>
            </a:r>
            <a:endParaRPr lang="en-US" dirty="0"/>
          </a:p>
        </p:txBody>
      </p:sp>
      <p:sp>
        <p:nvSpPr>
          <p:cNvPr id="3" name="Content Placeholder 2"/>
          <p:cNvSpPr>
            <a:spLocks noGrp="1"/>
          </p:cNvSpPr>
          <p:nvPr>
            <p:ph idx="1"/>
          </p:nvPr>
        </p:nvSpPr>
        <p:spPr>
          <a:xfrm>
            <a:off x="457200" y="1600200"/>
            <a:ext cx="5482952" cy="4925144"/>
          </a:xfrm>
        </p:spPr>
        <p:txBody>
          <a:bodyPr>
            <a:normAutofit/>
          </a:bodyPr>
          <a:lstStyle/>
          <a:p>
            <a:r>
              <a:rPr lang="en-US" dirty="0"/>
              <a:t>Traditionally it </a:t>
            </a:r>
            <a:r>
              <a:rPr lang="en-US" dirty="0" smtClean="0"/>
              <a:t>is </a:t>
            </a:r>
            <a:r>
              <a:rPr lang="en-US" dirty="0"/>
              <a:t>believed that </a:t>
            </a:r>
            <a:r>
              <a:rPr lang="en-US" b="1" dirty="0"/>
              <a:t>autumn</a:t>
            </a:r>
            <a:r>
              <a:rPr lang="en-US" dirty="0"/>
              <a:t> is the best season to celebrate the wedding as the harvest of the year is collected and the main agricultural works are </a:t>
            </a:r>
            <a:r>
              <a:rPr lang="en-US" dirty="0" smtClean="0"/>
              <a:t>completed.</a:t>
            </a:r>
            <a:endParaRPr lang="lv-LV" dirty="0" smtClean="0"/>
          </a:p>
          <a:p>
            <a:r>
              <a:rPr lang="en-US" dirty="0"/>
              <a:t>Nowadays, the engagement can last as long as the couple wants and of course they can marry whenever they wish as less attention is now paid to the ancient agricultural calendar of the area.</a:t>
            </a:r>
          </a:p>
        </p:txBody>
      </p:sp>
      <p:pic>
        <p:nvPicPr>
          <p:cNvPr id="1026" name="Picture 2" descr="http://uk.itvnet.lv/article/sievietem/40719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7366" y="1628800"/>
            <a:ext cx="2987241" cy="168110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content.cdninstagram.com/hphotos-xpa1/t51.2885-15/e15/10693748_825373997492911_221543302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7367" y="3501008"/>
            <a:ext cx="2987241" cy="29872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1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place and length of the ceremony</a:t>
            </a:r>
            <a:endParaRPr lang="en-US" dirty="0"/>
          </a:p>
        </p:txBody>
      </p:sp>
      <p:sp>
        <p:nvSpPr>
          <p:cNvPr id="3" name="Content Placeholder 2"/>
          <p:cNvSpPr>
            <a:spLocks noGrp="1"/>
          </p:cNvSpPr>
          <p:nvPr>
            <p:ph idx="1"/>
          </p:nvPr>
        </p:nvSpPr>
        <p:spPr>
          <a:xfrm>
            <a:off x="457200" y="1600200"/>
            <a:ext cx="4474840" cy="4525963"/>
          </a:xfrm>
        </p:spPr>
        <p:txBody>
          <a:bodyPr>
            <a:normAutofit fontScale="92500"/>
          </a:bodyPr>
          <a:lstStyle/>
          <a:p>
            <a:r>
              <a:rPr lang="en-US" dirty="0"/>
              <a:t>Formerly the wedding was celebrated both </a:t>
            </a:r>
            <a:r>
              <a:rPr lang="en-US" b="1" dirty="0"/>
              <a:t>in bride’s and groom’s houses</a:t>
            </a:r>
            <a:r>
              <a:rPr lang="en-US" dirty="0"/>
              <a:t> and the duration of the celebration varied between </a:t>
            </a:r>
            <a:r>
              <a:rPr lang="en-US" b="1" dirty="0"/>
              <a:t>three days until entire week</a:t>
            </a:r>
            <a:r>
              <a:rPr lang="en-US" dirty="0" smtClean="0"/>
              <a:t>.</a:t>
            </a:r>
          </a:p>
          <a:p>
            <a:r>
              <a:rPr lang="en-US" dirty="0" smtClean="0"/>
              <a:t>Nowadays in the wedding morning the bride has to be in her parents’ house and the groom cannot see her before that. The wedding usually lasts for </a:t>
            </a:r>
            <a:r>
              <a:rPr lang="en-US" b="1" dirty="0" smtClean="0"/>
              <a:t>two days</a:t>
            </a:r>
            <a:r>
              <a:rPr lang="en-US" dirty="0" smtClean="0"/>
              <a:t>.</a:t>
            </a:r>
          </a:p>
          <a:p>
            <a:endParaRPr lang="en-US" dirty="0"/>
          </a:p>
          <a:p>
            <a:endParaRPr lang="en-US" dirty="0"/>
          </a:p>
        </p:txBody>
      </p:sp>
      <p:pic>
        <p:nvPicPr>
          <p:cNvPr id="4098" name="Picture 2" descr="http://e-lietas.lv/wp-content/uploads/2008/08/maizite_gaismi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2780928"/>
            <a:ext cx="3688854" cy="2454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316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Wedding rituals and trials</a:t>
            </a:r>
            <a:endParaRPr lang="en-US" dirty="0"/>
          </a:p>
        </p:txBody>
      </p:sp>
      <p:sp>
        <p:nvSpPr>
          <p:cNvPr id="3" name="Content Placeholder 2"/>
          <p:cNvSpPr>
            <a:spLocks noGrp="1"/>
          </p:cNvSpPr>
          <p:nvPr>
            <p:ph idx="1"/>
          </p:nvPr>
        </p:nvSpPr>
        <p:spPr>
          <a:xfrm>
            <a:off x="467544" y="2708920"/>
            <a:ext cx="8075240" cy="1900808"/>
          </a:xfrm>
        </p:spPr>
        <p:txBody>
          <a:bodyPr>
            <a:normAutofit/>
          </a:bodyPr>
          <a:lstStyle/>
          <a:p>
            <a:r>
              <a:rPr lang="en-US" dirty="0"/>
              <a:t>The wedding procedures include different </a:t>
            </a:r>
            <a:r>
              <a:rPr lang="en-US" b="1" dirty="0" smtClean="0"/>
              <a:t>trials </a:t>
            </a:r>
            <a:r>
              <a:rPr lang="en-US" b="1" dirty="0"/>
              <a:t>for the young couple</a:t>
            </a:r>
            <a:r>
              <a:rPr lang="en-US" dirty="0"/>
              <a:t>. On their way to a wedding banquet the groom and bride are tested through performing daily housekeeping activities. </a:t>
            </a:r>
          </a:p>
        </p:txBody>
      </p:sp>
    </p:spTree>
    <p:extLst>
      <p:ext uri="{BB962C8B-B14F-4D97-AF65-F5344CB8AC3E}">
        <p14:creationId xmlns:p14="http://schemas.microsoft.com/office/powerpoint/2010/main" xmlns="" val="242428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4042792" cy="5001419"/>
          </a:xfrm>
        </p:spPr>
        <p:txBody>
          <a:bodyPr/>
          <a:lstStyle/>
          <a:p>
            <a:r>
              <a:rPr lang="en-US" dirty="0" smtClean="0"/>
              <a:t>One of the most popular trials - the </a:t>
            </a:r>
            <a:r>
              <a:rPr lang="en-US" b="1" dirty="0" smtClean="0"/>
              <a:t>groom has to carry his bride over seven bridges</a:t>
            </a:r>
            <a:r>
              <a:rPr lang="en-US" dirty="0" smtClean="0"/>
              <a:t>, where crossing the bridge symbolizes a conversion from status 'mine' and 'yours' to the status 'ours'.</a:t>
            </a:r>
            <a:endParaRPr lang="en-US" dirty="0"/>
          </a:p>
        </p:txBody>
      </p:sp>
      <p:pic>
        <p:nvPicPr>
          <p:cNvPr id="6148" name="Picture 4" descr="http://www.dzintarskrastins.com/Blog/L%C4%ABgas-un-M%C4%81r%C4%8Da-k%C4%81zas-notika-ma/i-BS57w4g/0/L/IMG_5475-Exposure-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3657921"/>
            <a:ext cx="4121354" cy="2750444"/>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www.precos.lv/uploads/raksti/kazu-apraksti/ilze-martins/ilze-martins-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9120" y="692696"/>
            <a:ext cx="3898974" cy="25964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125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5"/>
            <a:ext cx="8147248" cy="3240360"/>
          </a:xfrm>
        </p:spPr>
        <p:txBody>
          <a:bodyPr>
            <a:normAutofit/>
          </a:bodyPr>
          <a:lstStyle/>
          <a:p>
            <a:r>
              <a:rPr lang="en-US" dirty="0" smtClean="0"/>
              <a:t>Another </a:t>
            </a:r>
            <a:r>
              <a:rPr lang="en-US" dirty="0" smtClean="0"/>
              <a:t>trial </a:t>
            </a:r>
            <a:r>
              <a:rPr lang="en-US" dirty="0" smtClean="0"/>
              <a:t>is </a:t>
            </a:r>
            <a:r>
              <a:rPr lang="en-US" b="1" dirty="0" smtClean="0"/>
              <a:t>‘</a:t>
            </a:r>
            <a:r>
              <a:rPr lang="en-US" b="1" dirty="0" smtClean="0"/>
              <a:t>gate </a:t>
            </a:r>
            <a:r>
              <a:rPr lang="en-US" b="1" dirty="0"/>
              <a:t>of honor’ </a:t>
            </a:r>
            <a:r>
              <a:rPr lang="en-US" dirty="0"/>
              <a:t>which is erected by the invited or even uninvited guests in the path the young couple must walk.  It was believed that the bigger the gate of honor, the better conjugal life of the couple as the redemptions paid or completed prevent the problems in family.</a:t>
            </a:r>
          </a:p>
          <a:p>
            <a:endParaRPr lang="en-US" dirty="0"/>
          </a:p>
        </p:txBody>
      </p:sp>
      <p:pic>
        <p:nvPicPr>
          <p:cNvPr id="4" name="Picture 2" descr="http://e-lietas.lv/wp-content/uploads/2008/08/varti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0720" y="3212976"/>
            <a:ext cx="4824536" cy="32131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6078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244</TotalTime>
  <Words>662</Words>
  <Application>Microsoft Office PowerPoint</Application>
  <PresentationFormat>On-screen Show (4:3)</PresentationFormat>
  <Paragraphs>29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Executive</vt:lpstr>
      <vt:lpstr>    </vt:lpstr>
      <vt:lpstr>WEDDING TRADITIONS IN LATVIA from 18th to 21st CENTURY</vt:lpstr>
      <vt:lpstr>Wedding – an important event</vt:lpstr>
      <vt:lpstr>Engagement</vt:lpstr>
      <vt:lpstr>The best time for wedding</vt:lpstr>
      <vt:lpstr>The place and length of the ceremony</vt:lpstr>
      <vt:lpstr>Wedding rituals and trials</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LATVIAN WEDDING TRADITIONS</dc:title>
  <dc:creator>Galina</dc:creator>
  <cp:lastModifiedBy>User</cp:lastModifiedBy>
  <cp:revision>19</cp:revision>
  <dcterms:created xsi:type="dcterms:W3CDTF">2015-03-01T17:15:46Z</dcterms:created>
  <dcterms:modified xsi:type="dcterms:W3CDTF">2015-04-12T14:22:12Z</dcterms:modified>
</cp:coreProperties>
</file>