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ink/ink1.xml" ContentType="application/inkml+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67" r:id="rId4"/>
    <p:sldId id="280" r:id="rId5"/>
    <p:sldId id="274" r:id="rId6"/>
    <p:sldId id="279" r:id="rId7"/>
    <p:sldId id="283" r:id="rId8"/>
    <p:sldId id="257" r:id="rId9"/>
    <p:sldId id="285" r:id="rId10"/>
    <p:sldId id="261" r:id="rId11"/>
    <p:sldId id="262" r:id="rId12"/>
    <p:sldId id="259" r:id="rId13"/>
    <p:sldId id="275" r:id="rId14"/>
    <p:sldId id="268" r:id="rId15"/>
    <p:sldId id="284" r:id="rId16"/>
    <p:sldId id="273" r:id="rId17"/>
    <p:sldId id="277" r:id="rId18"/>
    <p:sldId id="276" r:id="rId19"/>
    <p:sldId id="281" r:id="rId20"/>
    <p:sldId id="264" r:id="rId21"/>
    <p:sldId id="263" r:id="rId22"/>
    <p:sldId id="266" r:id="rId23"/>
    <p:sldId id="286" r:id="rId24"/>
    <p:sldId id="270" r:id="rId25"/>
    <p:sldId id="265" r:id="rId26"/>
    <p:sldId id="258" r:id="rId27"/>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CB714"/>
    <a:srgbClr val="FDC775"/>
    <a:srgbClr val="EEBF00"/>
    <a:srgbClr val="123C66"/>
    <a:srgbClr val="FFF01A"/>
    <a:srgbClr val="8F2D2C"/>
    <a:srgbClr val="8C551D"/>
    <a:srgbClr val="098F7C"/>
    <a:srgbClr val="030F03"/>
    <a:srgbClr val="0001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775DCB02-9BB8-47FD-8907-85C794F793BA}" styleName="Dizaina stils 1 - izcēlum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76" autoAdjust="0"/>
    <p:restoredTop sz="94660"/>
  </p:normalViewPr>
  <p:slideViewPr>
    <p:cSldViewPr snapToGrid="0">
      <p:cViewPr varScale="1">
        <p:scale>
          <a:sx n="78" d="100"/>
          <a:sy n="78" d="100"/>
        </p:scale>
        <p:origin x="-156"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17-04-25T21:11:46.357"/>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21084 5507 0,'25'-50'203,"0"50"-156,-1 0-31,1 0 30,0 0 1,0 0 31,0 0-46,-1 0 46,1 0-63,0 0 17,0 0-1,0 0-15,24 25 46,26 0-46,-51-1 62,26-24-47,-25 25 0,0-25 32,-1 0-32,-24 25-15,25 0 46,0 0-31,0-25 16,-25 24-31,25-24-16,24 25 16,-24-25 62,0 0-63,0 0 17,0 0-1,24 25 0,-24-25 16,0 0-31,0 0 15,-1 0 0,1 0 16,0 0-31,0 0 30,0 0-14,24-74 124,-24 24-125,-25 25-15,25 0-1,-25 1 95,0-1-95,0 0 17,0 0-1,0 0 0,0 1 0,0-1-15,0 0 15,0 0 32,0 0-63,0-24 15,-25 24 64,25 0-64,0 0 16,0 1-15,0-1 78,0 0-63,0-25 0,0 26-15,0-1 15,0 0 16,-25 25 125,0 25-110,25 0-46,0-1 15,0 1-15,0 0 15,0 0 0,0 0 1,0-1-1,0 1 0,0-198 235,0 148-251,0 0-15,0 0 16,0 0 47,0 1-17,50 24-30,-50-25 47,25 25-32,0 0-16,-1-25 17,1 25-1,0-25-31,0 25 62,0 0-46,-1 0 15,1 0 1,0 0-17,0 0-15,49 0 16,-24 0 31,-25 25-32,-1-25-15,1 0 16,0 0 15,0 0-31,0 0 16,0 25 46,-1-25-62,1 25 16,0-1 78,0 1-79,24 0 17,26 49 14,-50-74 1,24 0-31,1 0 0,-25 0 46,-1 0 1,1 0-48,0 0 32,0 0-16,0 0-31,-1 0 32,1 0 30,0 0-46,0 0-1,0 0 17,-1 0 14,1 0-46,0 0 32,25 50-17,-26 0 32,26-26-16,-50 1 16,0 0 63,0 0-48,0 0-31,0-1-15,0 1 15,0 25 16,25-1-31,-25-24 15,0 0-15,0 0-1,0 0 32,0-1-31,25 1-1,24 74 1,-24-99 47,49 75-32,-49-75 0,0 25 16,0-1-31,25 26 15,-50-25 47,0 0 0,0 0-62,0-1 46,0 1-62,0 0 94,0 0 31,0 0-78,0-1-32,-50 1 1,25-25 47,0 50-17,0-50-30,1 0 0,-26 74 46,25-74-15,0 50-31,1-50-1,-1 25 48,0-25-48,-25 74 64,-24-24-64,49-26 1,0-24 31,1 0 0,-1 0 15,0 0-46,0 0-1,0 0 32,1 0-31,-1 0-16,0 0 15,-49 0 17,-1-49-1,26 49 0,-26-75 0,26 26 1,-1-1-1,25 25 16,-24-24 15,24 49-30,0 0-17,0 0 32,0-50-16,0 50 1,1 0-1,-26 0 0,25 0-15,0 0 31,1 0-16,-1 0 16,0 0 46,0 0-77,0 0 15,1 0-15,-26 0-16,25 25 47,-24 25-16,-1-1 0,25-49 79,0 0-95,1 0 17,-1 0-32,0 0 15,0 0 32,0 0 16,1 0-48,-1 0 1,0 0-1,-25 0 1,26 0 0,-1 0-1,0 0 1,-25 0 0,1 0-1,-1 0 1,25 0 15,0 0-15,-49 25-1,49-25 1,0 0 15,1 25-31,-1-25 31,-50 0-15,51 25 31,24-1-16,-25-24-15,-25 25 46,25 0-15,25 0-31,-24-25 31,-1 49-47,0 1 15,0-25 1,-24 24 15,49-24 32,-25-25-16,25 25 62,-50 0 0,25-25-77,1 0 46,-1 0-31,0 0-16,0-25 47,0 25-31,1 0 0,-1 0-32,25-25 63,-25 0-62,-25 1 15,50-1 1,-49-25-17,49 1 16,-25-1-15,25 25 31,0 0-31,0 1 15,0-1 0,0 0-15,0 0 15,0-24 0,0 24-15,25-25 15,24 25 63,-24-24-47,25 24-32,-25 0 32,-1 25-16,1-49 63,-25 24-47,0 0-16,0 0 1,25 0-17,-25 0 110,0 1-109,25-1-1,-25 0 32,0 0-31,0-24 0,25 49 15,-25-25-16,0 0 95,0 0-79,24-24-15,-24-1-1,25-24 1,0 24 15,0 25 32,0 0-48,-1 1 48,1 24 156,-25 24-126,50 51-61,-25-26-1,24-24 0,-49 0 16,0 0-47,0 0 47,25-25-16</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4" name="Datuma vietturis 3"/>
          <p:cNvSpPr>
            <a:spLocks noGrp="1"/>
          </p:cNvSpPr>
          <p:nvPr>
            <p:ph type="dt" sz="half" idx="10"/>
          </p:nvPr>
        </p:nvSpPr>
        <p:spPr/>
        <p:txBody>
          <a:bodyPr/>
          <a:lstStyle/>
          <a:p>
            <a:fld id="{C76C6281-CE4C-49A5-98EA-AE402123022E}" type="datetimeFigureOut">
              <a:rPr lang="lv-LV" smtClean="0"/>
              <a:pPr/>
              <a:t>2017.04.28.</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393BD700-6C20-4D92-B8B7-81CC2C0A7FA0}" type="slidenum">
              <a:rPr lang="lv-LV" smtClean="0"/>
              <a:pPr/>
              <a:t>‹#›</a:t>
            </a:fld>
            <a:endParaRPr lang="lv-LV"/>
          </a:p>
        </p:txBody>
      </p:sp>
    </p:spTree>
    <p:extLst>
      <p:ext uri="{BB962C8B-B14F-4D97-AF65-F5344CB8AC3E}">
        <p14:creationId xmlns:p14="http://schemas.microsoft.com/office/powerpoint/2010/main" xmlns="" val="2261768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Vertikāls teksta vietturis 2"/>
          <p:cNvSpPr>
            <a:spLocks noGrp="1"/>
          </p:cNvSpPr>
          <p:nvPr>
            <p:ph type="body" orient="vert" idx="1"/>
          </p:nvPr>
        </p:nvSpPr>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p:cNvSpPr>
            <a:spLocks noGrp="1"/>
          </p:cNvSpPr>
          <p:nvPr>
            <p:ph type="dt" sz="half" idx="10"/>
          </p:nvPr>
        </p:nvSpPr>
        <p:spPr/>
        <p:txBody>
          <a:bodyPr/>
          <a:lstStyle/>
          <a:p>
            <a:fld id="{C76C6281-CE4C-49A5-98EA-AE402123022E}" type="datetimeFigureOut">
              <a:rPr lang="lv-LV" smtClean="0"/>
              <a:pPr/>
              <a:t>2017.04.28.</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393BD700-6C20-4D92-B8B7-81CC2C0A7FA0}" type="slidenum">
              <a:rPr lang="lv-LV" smtClean="0"/>
              <a:pPr/>
              <a:t>‹#›</a:t>
            </a:fld>
            <a:endParaRPr lang="lv-LV"/>
          </a:p>
        </p:txBody>
      </p:sp>
    </p:spTree>
    <p:extLst>
      <p:ext uri="{BB962C8B-B14F-4D97-AF65-F5344CB8AC3E}">
        <p14:creationId xmlns:p14="http://schemas.microsoft.com/office/powerpoint/2010/main" xmlns="" val="407829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p:cNvSpPr>
            <a:spLocks noGrp="1"/>
          </p:cNvSpPr>
          <p:nvPr>
            <p:ph type="body" orient="vert" idx="1"/>
          </p:nvPr>
        </p:nvSpPr>
        <p:spPr>
          <a:xfrm>
            <a:off x="838200" y="365125"/>
            <a:ext cx="7734300" cy="5811838"/>
          </a:xfrm>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p:cNvSpPr>
            <a:spLocks noGrp="1"/>
          </p:cNvSpPr>
          <p:nvPr>
            <p:ph type="dt" sz="half" idx="10"/>
          </p:nvPr>
        </p:nvSpPr>
        <p:spPr/>
        <p:txBody>
          <a:bodyPr/>
          <a:lstStyle/>
          <a:p>
            <a:fld id="{C76C6281-CE4C-49A5-98EA-AE402123022E}" type="datetimeFigureOut">
              <a:rPr lang="lv-LV" smtClean="0"/>
              <a:pPr/>
              <a:t>2017.04.28.</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393BD700-6C20-4D92-B8B7-81CC2C0A7FA0}" type="slidenum">
              <a:rPr lang="lv-LV" smtClean="0"/>
              <a:pPr/>
              <a:t>‹#›</a:t>
            </a:fld>
            <a:endParaRPr lang="lv-LV"/>
          </a:p>
        </p:txBody>
      </p:sp>
    </p:spTree>
    <p:extLst>
      <p:ext uri="{BB962C8B-B14F-4D97-AF65-F5344CB8AC3E}">
        <p14:creationId xmlns:p14="http://schemas.microsoft.com/office/powerpoint/2010/main" xmlns="" val="1478445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Satura vietturis 2"/>
          <p:cNvSpPr>
            <a:spLocks noGrp="1"/>
          </p:cNvSpPr>
          <p:nvPr>
            <p:ph idx="1"/>
          </p:nvPr>
        </p:nvSpPr>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p:cNvSpPr>
            <a:spLocks noGrp="1"/>
          </p:cNvSpPr>
          <p:nvPr>
            <p:ph type="dt" sz="half" idx="10"/>
          </p:nvPr>
        </p:nvSpPr>
        <p:spPr/>
        <p:txBody>
          <a:bodyPr/>
          <a:lstStyle/>
          <a:p>
            <a:fld id="{C76C6281-CE4C-49A5-98EA-AE402123022E}" type="datetimeFigureOut">
              <a:rPr lang="lv-LV" smtClean="0"/>
              <a:pPr/>
              <a:t>2017.04.28.</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393BD700-6C20-4D92-B8B7-81CC2C0A7FA0}" type="slidenum">
              <a:rPr lang="lv-LV" smtClean="0"/>
              <a:pPr/>
              <a:t>‹#›</a:t>
            </a:fld>
            <a:endParaRPr lang="lv-LV"/>
          </a:p>
        </p:txBody>
      </p:sp>
    </p:spTree>
    <p:extLst>
      <p:ext uri="{BB962C8B-B14F-4D97-AF65-F5344CB8AC3E}">
        <p14:creationId xmlns:p14="http://schemas.microsoft.com/office/powerpoint/2010/main" xmlns="" val="1626136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Rediģēt šablona teksta stilus</a:t>
            </a:r>
          </a:p>
        </p:txBody>
      </p:sp>
      <p:sp>
        <p:nvSpPr>
          <p:cNvPr id="4" name="Datuma vietturis 3"/>
          <p:cNvSpPr>
            <a:spLocks noGrp="1"/>
          </p:cNvSpPr>
          <p:nvPr>
            <p:ph type="dt" sz="half" idx="10"/>
          </p:nvPr>
        </p:nvSpPr>
        <p:spPr/>
        <p:txBody>
          <a:bodyPr/>
          <a:lstStyle/>
          <a:p>
            <a:fld id="{C76C6281-CE4C-49A5-98EA-AE402123022E}" type="datetimeFigureOut">
              <a:rPr lang="lv-LV" smtClean="0"/>
              <a:pPr/>
              <a:t>2017.04.28.</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393BD700-6C20-4D92-B8B7-81CC2C0A7FA0}" type="slidenum">
              <a:rPr lang="lv-LV" smtClean="0"/>
              <a:pPr/>
              <a:t>‹#›</a:t>
            </a:fld>
            <a:endParaRPr lang="lv-LV"/>
          </a:p>
        </p:txBody>
      </p:sp>
    </p:spTree>
    <p:extLst>
      <p:ext uri="{BB962C8B-B14F-4D97-AF65-F5344CB8AC3E}">
        <p14:creationId xmlns:p14="http://schemas.microsoft.com/office/powerpoint/2010/main" xmlns="" val="3145839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Satura vietturis 2"/>
          <p:cNvSpPr>
            <a:spLocks noGrp="1"/>
          </p:cNvSpPr>
          <p:nvPr>
            <p:ph sz="half" idx="1"/>
          </p:nvPr>
        </p:nvSpPr>
        <p:spPr>
          <a:xfrm>
            <a:off x="838200" y="1825625"/>
            <a:ext cx="5181600" cy="435133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p:cNvSpPr>
            <a:spLocks noGrp="1"/>
          </p:cNvSpPr>
          <p:nvPr>
            <p:ph sz="half" idx="2"/>
          </p:nvPr>
        </p:nvSpPr>
        <p:spPr>
          <a:xfrm>
            <a:off x="6172200" y="1825625"/>
            <a:ext cx="5181600" cy="435133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p:cNvSpPr>
            <a:spLocks noGrp="1"/>
          </p:cNvSpPr>
          <p:nvPr>
            <p:ph type="dt" sz="half" idx="10"/>
          </p:nvPr>
        </p:nvSpPr>
        <p:spPr/>
        <p:txBody>
          <a:bodyPr/>
          <a:lstStyle/>
          <a:p>
            <a:fld id="{C76C6281-CE4C-49A5-98EA-AE402123022E}" type="datetimeFigureOut">
              <a:rPr lang="lv-LV" smtClean="0"/>
              <a:pPr/>
              <a:t>2017.04.28.</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393BD700-6C20-4D92-B8B7-81CC2C0A7FA0}" type="slidenum">
              <a:rPr lang="lv-LV" smtClean="0"/>
              <a:pPr/>
              <a:t>‹#›</a:t>
            </a:fld>
            <a:endParaRPr lang="lv-LV"/>
          </a:p>
        </p:txBody>
      </p:sp>
    </p:spTree>
    <p:extLst>
      <p:ext uri="{BB962C8B-B14F-4D97-AF65-F5344CB8AC3E}">
        <p14:creationId xmlns:p14="http://schemas.microsoft.com/office/powerpoint/2010/main" xmlns="" val="873411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4" name="Satura vietturis 3"/>
          <p:cNvSpPr>
            <a:spLocks noGrp="1"/>
          </p:cNvSpPr>
          <p:nvPr>
            <p:ph sz="half" idx="2"/>
          </p:nvPr>
        </p:nvSpPr>
        <p:spPr>
          <a:xfrm>
            <a:off x="839788" y="2505075"/>
            <a:ext cx="5157787" cy="368458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6" name="Satura vietturis 5"/>
          <p:cNvSpPr>
            <a:spLocks noGrp="1"/>
          </p:cNvSpPr>
          <p:nvPr>
            <p:ph sz="quarter" idx="4"/>
          </p:nvPr>
        </p:nvSpPr>
        <p:spPr>
          <a:xfrm>
            <a:off x="6172200" y="2505075"/>
            <a:ext cx="5183188" cy="368458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p:cNvSpPr>
            <a:spLocks noGrp="1"/>
          </p:cNvSpPr>
          <p:nvPr>
            <p:ph type="dt" sz="half" idx="10"/>
          </p:nvPr>
        </p:nvSpPr>
        <p:spPr/>
        <p:txBody>
          <a:bodyPr/>
          <a:lstStyle/>
          <a:p>
            <a:fld id="{C76C6281-CE4C-49A5-98EA-AE402123022E}" type="datetimeFigureOut">
              <a:rPr lang="lv-LV" smtClean="0"/>
              <a:pPr/>
              <a:t>2017.04.28.</a:t>
            </a:fld>
            <a:endParaRPr lang="lv-LV"/>
          </a:p>
        </p:txBody>
      </p:sp>
      <p:sp>
        <p:nvSpPr>
          <p:cNvPr id="8" name="Kājenes vietturis 7"/>
          <p:cNvSpPr>
            <a:spLocks noGrp="1"/>
          </p:cNvSpPr>
          <p:nvPr>
            <p:ph type="ftr" sz="quarter" idx="11"/>
          </p:nvPr>
        </p:nvSpPr>
        <p:spPr/>
        <p:txBody>
          <a:bodyPr/>
          <a:lstStyle/>
          <a:p>
            <a:endParaRPr lang="lv-LV"/>
          </a:p>
        </p:txBody>
      </p:sp>
      <p:sp>
        <p:nvSpPr>
          <p:cNvPr id="9" name="Slaida numura vietturis 8"/>
          <p:cNvSpPr>
            <a:spLocks noGrp="1"/>
          </p:cNvSpPr>
          <p:nvPr>
            <p:ph type="sldNum" sz="quarter" idx="12"/>
          </p:nvPr>
        </p:nvSpPr>
        <p:spPr/>
        <p:txBody>
          <a:bodyPr/>
          <a:lstStyle/>
          <a:p>
            <a:fld id="{393BD700-6C20-4D92-B8B7-81CC2C0A7FA0}" type="slidenum">
              <a:rPr lang="lv-LV" smtClean="0"/>
              <a:pPr/>
              <a:t>‹#›</a:t>
            </a:fld>
            <a:endParaRPr lang="lv-LV"/>
          </a:p>
        </p:txBody>
      </p:sp>
    </p:spTree>
    <p:extLst>
      <p:ext uri="{BB962C8B-B14F-4D97-AF65-F5344CB8AC3E}">
        <p14:creationId xmlns:p14="http://schemas.microsoft.com/office/powerpoint/2010/main" xmlns="" val="3259323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Datuma vietturis 2"/>
          <p:cNvSpPr>
            <a:spLocks noGrp="1"/>
          </p:cNvSpPr>
          <p:nvPr>
            <p:ph type="dt" sz="half" idx="10"/>
          </p:nvPr>
        </p:nvSpPr>
        <p:spPr/>
        <p:txBody>
          <a:bodyPr/>
          <a:lstStyle/>
          <a:p>
            <a:fld id="{C76C6281-CE4C-49A5-98EA-AE402123022E}" type="datetimeFigureOut">
              <a:rPr lang="lv-LV" smtClean="0"/>
              <a:pPr/>
              <a:t>2017.04.28.</a:t>
            </a:fld>
            <a:endParaRPr lang="lv-LV"/>
          </a:p>
        </p:txBody>
      </p:sp>
      <p:sp>
        <p:nvSpPr>
          <p:cNvPr id="4" name="Kājenes vietturis 3"/>
          <p:cNvSpPr>
            <a:spLocks noGrp="1"/>
          </p:cNvSpPr>
          <p:nvPr>
            <p:ph type="ftr" sz="quarter" idx="11"/>
          </p:nvPr>
        </p:nvSpPr>
        <p:spPr/>
        <p:txBody>
          <a:bodyPr/>
          <a:lstStyle/>
          <a:p>
            <a:endParaRPr lang="lv-LV"/>
          </a:p>
        </p:txBody>
      </p:sp>
      <p:sp>
        <p:nvSpPr>
          <p:cNvPr id="5" name="Slaida numura vietturis 4"/>
          <p:cNvSpPr>
            <a:spLocks noGrp="1"/>
          </p:cNvSpPr>
          <p:nvPr>
            <p:ph type="sldNum" sz="quarter" idx="12"/>
          </p:nvPr>
        </p:nvSpPr>
        <p:spPr/>
        <p:txBody>
          <a:bodyPr/>
          <a:lstStyle/>
          <a:p>
            <a:fld id="{393BD700-6C20-4D92-B8B7-81CC2C0A7FA0}" type="slidenum">
              <a:rPr lang="lv-LV" smtClean="0"/>
              <a:pPr/>
              <a:t>‹#›</a:t>
            </a:fld>
            <a:endParaRPr lang="lv-LV"/>
          </a:p>
        </p:txBody>
      </p:sp>
    </p:spTree>
    <p:extLst>
      <p:ext uri="{BB962C8B-B14F-4D97-AF65-F5344CB8AC3E}">
        <p14:creationId xmlns:p14="http://schemas.microsoft.com/office/powerpoint/2010/main" xmlns="" val="1947774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p:cNvSpPr>
            <a:spLocks noGrp="1"/>
          </p:cNvSpPr>
          <p:nvPr>
            <p:ph type="dt" sz="half" idx="10"/>
          </p:nvPr>
        </p:nvSpPr>
        <p:spPr/>
        <p:txBody>
          <a:bodyPr/>
          <a:lstStyle/>
          <a:p>
            <a:fld id="{C76C6281-CE4C-49A5-98EA-AE402123022E}" type="datetimeFigureOut">
              <a:rPr lang="lv-LV" smtClean="0"/>
              <a:pPr/>
              <a:t>2017.04.28.</a:t>
            </a:fld>
            <a:endParaRPr lang="lv-LV"/>
          </a:p>
        </p:txBody>
      </p:sp>
      <p:sp>
        <p:nvSpPr>
          <p:cNvPr id="3" name="Kājenes vietturis 2"/>
          <p:cNvSpPr>
            <a:spLocks noGrp="1"/>
          </p:cNvSpPr>
          <p:nvPr>
            <p:ph type="ftr" sz="quarter" idx="11"/>
          </p:nvPr>
        </p:nvSpPr>
        <p:spPr/>
        <p:txBody>
          <a:bodyPr/>
          <a:lstStyle/>
          <a:p>
            <a:endParaRPr lang="lv-LV"/>
          </a:p>
        </p:txBody>
      </p:sp>
      <p:sp>
        <p:nvSpPr>
          <p:cNvPr id="4" name="Slaida numura vietturis 3"/>
          <p:cNvSpPr>
            <a:spLocks noGrp="1"/>
          </p:cNvSpPr>
          <p:nvPr>
            <p:ph type="sldNum" sz="quarter" idx="12"/>
          </p:nvPr>
        </p:nvSpPr>
        <p:spPr/>
        <p:txBody>
          <a:bodyPr/>
          <a:lstStyle/>
          <a:p>
            <a:fld id="{393BD700-6C20-4D92-B8B7-81CC2C0A7FA0}" type="slidenum">
              <a:rPr lang="lv-LV" smtClean="0"/>
              <a:pPr/>
              <a:t>‹#›</a:t>
            </a:fld>
            <a:endParaRPr lang="lv-LV"/>
          </a:p>
        </p:txBody>
      </p:sp>
    </p:spTree>
    <p:extLst>
      <p:ext uri="{BB962C8B-B14F-4D97-AF65-F5344CB8AC3E}">
        <p14:creationId xmlns:p14="http://schemas.microsoft.com/office/powerpoint/2010/main" xmlns="" val="1451636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Satura vietturi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Rediģēt šablona teksta stilus</a:t>
            </a:r>
          </a:p>
        </p:txBody>
      </p:sp>
      <p:sp>
        <p:nvSpPr>
          <p:cNvPr id="5" name="Datuma vietturis 4"/>
          <p:cNvSpPr>
            <a:spLocks noGrp="1"/>
          </p:cNvSpPr>
          <p:nvPr>
            <p:ph type="dt" sz="half" idx="10"/>
          </p:nvPr>
        </p:nvSpPr>
        <p:spPr/>
        <p:txBody>
          <a:bodyPr/>
          <a:lstStyle/>
          <a:p>
            <a:fld id="{C76C6281-CE4C-49A5-98EA-AE402123022E}" type="datetimeFigureOut">
              <a:rPr lang="lv-LV" smtClean="0"/>
              <a:pPr/>
              <a:t>2017.04.28.</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393BD700-6C20-4D92-B8B7-81CC2C0A7FA0}" type="slidenum">
              <a:rPr lang="lv-LV" smtClean="0"/>
              <a:pPr/>
              <a:t>‹#›</a:t>
            </a:fld>
            <a:endParaRPr lang="lv-LV"/>
          </a:p>
        </p:txBody>
      </p:sp>
    </p:spTree>
    <p:extLst>
      <p:ext uri="{BB962C8B-B14F-4D97-AF65-F5344CB8AC3E}">
        <p14:creationId xmlns:p14="http://schemas.microsoft.com/office/powerpoint/2010/main" xmlns="" val="2149114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Rediģēt šablona teksta stilus</a:t>
            </a:r>
          </a:p>
        </p:txBody>
      </p:sp>
      <p:sp>
        <p:nvSpPr>
          <p:cNvPr id="5" name="Datuma vietturis 4"/>
          <p:cNvSpPr>
            <a:spLocks noGrp="1"/>
          </p:cNvSpPr>
          <p:nvPr>
            <p:ph type="dt" sz="half" idx="10"/>
          </p:nvPr>
        </p:nvSpPr>
        <p:spPr/>
        <p:txBody>
          <a:bodyPr/>
          <a:lstStyle/>
          <a:p>
            <a:fld id="{C76C6281-CE4C-49A5-98EA-AE402123022E}" type="datetimeFigureOut">
              <a:rPr lang="lv-LV" smtClean="0"/>
              <a:pPr/>
              <a:t>2017.04.28.</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393BD700-6C20-4D92-B8B7-81CC2C0A7FA0}" type="slidenum">
              <a:rPr lang="lv-LV" smtClean="0"/>
              <a:pPr/>
              <a:t>‹#›</a:t>
            </a:fld>
            <a:endParaRPr lang="lv-LV"/>
          </a:p>
        </p:txBody>
      </p:sp>
    </p:spTree>
    <p:extLst>
      <p:ext uri="{BB962C8B-B14F-4D97-AF65-F5344CB8AC3E}">
        <p14:creationId xmlns:p14="http://schemas.microsoft.com/office/powerpoint/2010/main" xmlns="" val="3407570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C6281-CE4C-49A5-98EA-AE402123022E}" type="datetimeFigureOut">
              <a:rPr lang="lv-LV" smtClean="0"/>
              <a:pPr/>
              <a:t>2017.04.28.</a:t>
            </a:fld>
            <a:endParaRPr lang="lv-LV"/>
          </a:p>
        </p:txBody>
      </p:sp>
      <p:sp>
        <p:nvSpPr>
          <p:cNvPr id="5" name="Kājenes vietturi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aida numura vietturi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3BD700-6C20-4D92-B8B7-81CC2C0A7FA0}" type="slidenum">
              <a:rPr lang="lv-LV" smtClean="0"/>
              <a:pPr/>
              <a:t>‹#›</a:t>
            </a:fld>
            <a:endParaRPr lang="lv-LV"/>
          </a:p>
        </p:txBody>
      </p:sp>
    </p:spTree>
    <p:extLst>
      <p:ext uri="{BB962C8B-B14F-4D97-AF65-F5344CB8AC3E}">
        <p14:creationId xmlns:p14="http://schemas.microsoft.com/office/powerpoint/2010/main" xmlns="" val="606421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lu.lv/gribustudet/katalogs/programmu-mekletajs/?user_phpfileexecutor_pi1%5bprogram_id%5d=22525"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coe.int/aboutCoe/index.asp" TargetMode="Externa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diena.lv/raksts/pasaule/krievija/ar-latviesu-valodu-brisele-12224482" TargetMode="External"/><Relationship Id="rId2" Type="http://schemas.openxmlformats.org/officeDocument/2006/relationships/hyperlink" Target="https://www.latviesi.com/jaunumi/raksts/5498-tuvakajos-gados-teju-tukstotis-diasporas-jauniesu-irija-veletos-macities-latviesu-valodu/" TargetMode="External"/><Relationship Id="rId1" Type="http://schemas.openxmlformats.org/officeDocument/2006/relationships/slideLayout" Target="../slideLayouts/slideLayout2.xml"/><Relationship Id="rId5" Type="http://schemas.openxmlformats.org/officeDocument/2006/relationships/hyperlink" Target="http://ec.europa.eu/education/official-languages-eu-0_lv" TargetMode="External"/><Relationship Id="rId4" Type="http://schemas.openxmlformats.org/officeDocument/2006/relationships/hyperlink" Target="http://www.latvia.eu/lv/culture/language"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m.lvportals.lv/visi/likumi-prakse/262745-latvija-pec-desmitgades-eiropas-savieniba-toreiz-un-tagad/" TargetMode="External"/><Relationship Id="rId7" Type="http://schemas.openxmlformats.org/officeDocument/2006/relationships/hyperlink" Target="http://lfk.lv/img/uploads/2016/10/DGR_Dainuskapis.jpg" TargetMode="External"/><Relationship Id="rId2" Type="http://schemas.openxmlformats.org/officeDocument/2006/relationships/hyperlink" Target="http://lifehacklane.com/img_posts/2016-12-19-12-41-40.png" TargetMode="External"/><Relationship Id="rId1" Type="http://schemas.openxmlformats.org/officeDocument/2006/relationships/slideLayout" Target="../slideLayouts/slideLayout2.xml"/><Relationship Id="rId6" Type="http://schemas.openxmlformats.org/officeDocument/2006/relationships/hyperlink" Target="http://www.zvaigzne.lv/lv/gramatas/apraksts/4992-gaila_abece.html" TargetMode="External"/><Relationship Id="rId5" Type="http://schemas.openxmlformats.org/officeDocument/2006/relationships/hyperlink" Target="http://www.ubisunt.lu.lv/zinas/t/28317/" TargetMode="External"/><Relationship Id="rId4" Type="http://schemas.openxmlformats.org/officeDocument/2006/relationships/hyperlink" Target="https://upload.wikimedia.org/wikipedia/commons/c/c9/EP_Translation_booths.jpg" TargetMode="Externa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la.lv/valoda-ar-sieviskigu-skanejumu/2/"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delfi.lv/news/comment/comment/bertolds-forsmans-cik-sarezgita-ir-latviesu-valoda.d?id=22119419"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ttēls 6"/>
          <p:cNvPicPr>
            <a:picLocks noChangeAspect="1"/>
          </p:cNvPicPr>
          <p:nvPr/>
        </p:nvPicPr>
        <p:blipFill rotWithShape="1">
          <a:blip r:embed="rId2" cstate="print">
            <a:extLst>
              <a:ext uri="{28A0092B-C50C-407E-A947-70E740481C1C}">
                <a14:useLocalDpi xmlns:a14="http://schemas.microsoft.com/office/drawing/2010/main" xmlns="" val="0"/>
              </a:ext>
            </a:extLst>
          </a:blip>
          <a:srcRect t="20305" r="9091" b="14136"/>
          <a:stretch/>
        </p:blipFill>
        <p:spPr>
          <a:xfrm>
            <a:off x="0" y="0"/>
            <a:ext cx="12191980" cy="6857990"/>
          </a:xfrm>
          <a:prstGeom prst="rect">
            <a:avLst/>
          </a:prstGeom>
        </p:spPr>
      </p:pic>
      <p:sp>
        <p:nvSpPr>
          <p:cNvPr id="12" name="Rectangle 11"/>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36884" y="321177"/>
            <a:ext cx="4332307" cy="6179552"/>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191126" y="4063141"/>
            <a:ext cx="2586790" cy="0"/>
          </a:xfrm>
          <a:prstGeom prst="line">
            <a:avLst/>
          </a:prstGeom>
          <a:ln>
            <a:solidFill>
              <a:srgbClr val="6A6C3D"/>
            </a:solidFill>
          </a:ln>
        </p:spPr>
        <p:style>
          <a:lnRef idx="1">
            <a:schemeClr val="accent1"/>
          </a:lnRef>
          <a:fillRef idx="0">
            <a:schemeClr val="accent1"/>
          </a:fillRef>
          <a:effectRef idx="0">
            <a:schemeClr val="accent1"/>
          </a:effectRef>
          <a:fontRef idx="minor">
            <a:schemeClr val="tx1"/>
          </a:fontRef>
        </p:style>
      </p:cxnSp>
      <p:sp>
        <p:nvSpPr>
          <p:cNvPr id="2" name="Virsraksts 1"/>
          <p:cNvSpPr>
            <a:spLocks noGrp="1"/>
          </p:cNvSpPr>
          <p:nvPr>
            <p:ph type="ctrTitle"/>
          </p:nvPr>
        </p:nvSpPr>
        <p:spPr>
          <a:xfrm>
            <a:off x="674237" y="758284"/>
            <a:ext cx="3657600" cy="3196570"/>
          </a:xfrm>
        </p:spPr>
        <p:txBody>
          <a:bodyPr>
            <a:normAutofit/>
          </a:bodyPr>
          <a:lstStyle/>
          <a:p>
            <a:r>
              <a:rPr lang="lv-LV" sz="4800" dirty="0">
                <a:latin typeface="Century Gothic" panose="020B0502020202020204" pitchFamily="34" charset="0"/>
              </a:rPr>
              <a:t>Latviešu valoda Eiropas Savienībā</a:t>
            </a:r>
          </a:p>
        </p:txBody>
      </p:sp>
      <p:sp>
        <p:nvSpPr>
          <p:cNvPr id="3" name="Apakšvirsraksts 2"/>
          <p:cNvSpPr>
            <a:spLocks noGrp="1"/>
          </p:cNvSpPr>
          <p:nvPr>
            <p:ph type="subTitle" idx="1"/>
          </p:nvPr>
        </p:nvSpPr>
        <p:spPr>
          <a:xfrm>
            <a:off x="655721" y="4171429"/>
            <a:ext cx="3657600" cy="1241432"/>
          </a:xfrm>
        </p:spPr>
        <p:txBody>
          <a:bodyPr>
            <a:normAutofit fontScale="62500" lnSpcReduction="20000"/>
          </a:bodyPr>
          <a:lstStyle/>
          <a:p>
            <a:r>
              <a:rPr lang="lv-LV" sz="2800" b="1" dirty="0" smtClean="0">
                <a:solidFill>
                  <a:schemeClr val="accent5">
                    <a:lumMod val="50000"/>
                  </a:schemeClr>
                </a:solidFill>
                <a:effectLst>
                  <a:outerShdw blurRad="38100" dist="38100" dir="2700000" algn="tl">
                    <a:srgbClr val="000000">
                      <a:alpha val="43137"/>
                    </a:srgbClr>
                  </a:outerShdw>
                </a:effectLst>
                <a:latin typeface="Century Gothic" panose="020B0502020202020204" pitchFamily="34" charset="0"/>
              </a:rPr>
              <a:t>Līdzeklis latviešu valodas stundām</a:t>
            </a:r>
          </a:p>
          <a:p>
            <a:r>
              <a:rPr lang="lv-LV" sz="2800" b="1" dirty="0" smtClean="0">
                <a:solidFill>
                  <a:schemeClr val="accent5">
                    <a:lumMod val="50000"/>
                  </a:schemeClr>
                </a:solidFill>
                <a:effectLst>
                  <a:outerShdw blurRad="38100" dist="38100" dir="2700000" algn="tl">
                    <a:srgbClr val="000000">
                      <a:alpha val="43137"/>
                    </a:srgbClr>
                  </a:outerShdw>
                </a:effectLst>
                <a:latin typeface="Century Gothic" panose="020B0502020202020204" pitchFamily="34" charset="0"/>
              </a:rPr>
              <a:t>Autore: Linda Novika</a:t>
            </a:r>
          </a:p>
          <a:p>
            <a:r>
              <a:rPr lang="lv-LV" sz="2800" b="1" dirty="0" smtClean="0">
                <a:solidFill>
                  <a:schemeClr val="accent5">
                    <a:lumMod val="50000"/>
                  </a:schemeClr>
                </a:solidFill>
                <a:effectLst>
                  <a:outerShdw blurRad="38100" dist="38100" dir="2700000" algn="tl">
                    <a:srgbClr val="000000">
                      <a:alpha val="43137"/>
                    </a:srgbClr>
                  </a:outerShdw>
                </a:effectLst>
                <a:latin typeface="Century Gothic" panose="020B0502020202020204" pitchFamily="34" charset="0"/>
              </a:rPr>
              <a:t>Rēzeknes valsts poļu ģimnāzija</a:t>
            </a:r>
            <a:endParaRPr lang="lv-LV" sz="2800" b="1" dirty="0">
              <a:solidFill>
                <a:schemeClr val="accent5">
                  <a:lumMod val="50000"/>
                </a:schemeClr>
              </a:solidFill>
              <a:effectLst>
                <a:outerShdw blurRad="38100" dist="38100" dir="2700000" algn="tl">
                  <a:srgbClr val="000000">
                    <a:alpha val="43137"/>
                  </a:srgbClr>
                </a:outerShdw>
              </a:effectLst>
              <a:latin typeface="Century Gothic" panose="020B0502020202020204" pitchFamily="34" charset="0"/>
            </a:endParaRPr>
          </a:p>
        </p:txBody>
      </p:sp>
      <mc:AlternateContent xmlns:mc="http://schemas.openxmlformats.org/markup-compatibility/2006">
        <mc:Choice xmlns:p14="http://schemas.microsoft.com/office/powerpoint/2010/main" xmlns="" Requires="p14">
          <p:contentPart p14:bwMode="auto" r:id="rId3">
            <p14:nvContentPartPr>
              <p14:cNvPr id="8" name="Rokraksts 7"/>
              <p14:cNvContentPartPr/>
              <p14:nvPr/>
            </p14:nvContentPartPr>
            <p14:xfrm>
              <a:off x="7456320" y="1732320"/>
              <a:ext cx="1161360" cy="652320"/>
            </p14:xfrm>
          </p:contentPart>
        </mc:Choice>
        <mc:Fallback>
          <p:pic>
            <p:nvPicPr>
              <p:cNvPr id="8" name="Rokraksts 7"/>
              <p:cNvPicPr/>
              <p:nvPr/>
            </p:nvPicPr>
            <p:blipFill>
              <a:blip r:embed="rId4" cstate="print"/>
              <a:stretch>
                <a:fillRect/>
              </a:stretch>
            </p:blipFill>
            <p:spPr>
              <a:xfrm>
                <a:off x="7440480" y="1668960"/>
                <a:ext cx="1192680" cy="779040"/>
              </a:xfrm>
              <a:prstGeom prst="rect">
                <a:avLst/>
              </a:prstGeom>
            </p:spPr>
          </p:pic>
        </mc:Fallback>
      </mc:AlternateContent>
      <p:sp>
        <p:nvSpPr>
          <p:cNvPr id="9" name="Zvaigzne: 5 stari 8"/>
          <p:cNvSpPr/>
          <p:nvPr/>
        </p:nvSpPr>
        <p:spPr>
          <a:xfrm>
            <a:off x="7769219" y="1849739"/>
            <a:ext cx="440911" cy="417481"/>
          </a:xfrm>
          <a:prstGeom prst="star5">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accent1">
                  <a:lumMod val="75000"/>
                </a:schemeClr>
              </a:solidFill>
              <a:highlight>
                <a:srgbClr val="000080"/>
              </a:highlight>
            </a:endParaRPr>
          </a:p>
        </p:txBody>
      </p:sp>
    </p:spTree>
    <p:extLst>
      <p:ext uri="{BB962C8B-B14F-4D97-AF65-F5344CB8AC3E}">
        <p14:creationId xmlns:p14="http://schemas.microsoft.com/office/powerpoint/2010/main" xmlns="" val="2165518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9"/>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2" name="Rectangle 11"/>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5468548" cy="6858000"/>
          </a:xfrm>
          <a:prstGeom prst="rect">
            <a:avLst/>
          </a:prstGeom>
          <a:solidFill>
            <a:srgbClr val="3378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5" name="Attēls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477208" y="20459"/>
            <a:ext cx="6714792" cy="6837541"/>
          </a:xfrm>
          <a:prstGeom prst="rect">
            <a:avLst/>
          </a:prstGeom>
        </p:spPr>
      </p:pic>
      <p:sp>
        <p:nvSpPr>
          <p:cNvPr id="2" name="Virsraksts 1"/>
          <p:cNvSpPr>
            <a:spLocks noGrp="1"/>
          </p:cNvSpPr>
          <p:nvPr>
            <p:ph type="title"/>
          </p:nvPr>
        </p:nvSpPr>
        <p:spPr>
          <a:xfrm>
            <a:off x="549" y="20459"/>
            <a:ext cx="5504179" cy="3598294"/>
          </a:xfrm>
        </p:spPr>
        <p:txBody>
          <a:bodyPr vert="horz" lIns="91440" tIns="45720" rIns="91440" bIns="45720" rtlCol="0" anchor="b">
            <a:normAutofit/>
          </a:bodyPr>
          <a:lstStyle/>
          <a:p>
            <a:pPr algn="ctr">
              <a:lnSpc>
                <a:spcPct val="80000"/>
              </a:lnSpc>
            </a:pPr>
            <a:r>
              <a:rPr lang="en-US" sz="5400" kern="1200" dirty="0" err="1">
                <a:solidFill>
                  <a:srgbClr val="FFFFFF"/>
                </a:solidFill>
                <a:effectLst>
                  <a:outerShdw blurRad="38100" dist="38100" dir="2700000" algn="tl">
                    <a:srgbClr val="000000">
                      <a:alpha val="43137"/>
                    </a:srgbClr>
                  </a:outerShdw>
                </a:effectLst>
                <a:latin typeface="+mj-lt"/>
                <a:ea typeface="+mj-ea"/>
                <a:cs typeface="+mj-cs"/>
              </a:rPr>
              <a:t>Eiropas</a:t>
            </a:r>
            <a:r>
              <a:rPr lang="lv-LV" sz="5400" dirty="0">
                <a:solidFill>
                  <a:srgbClr val="FFFFFF"/>
                </a:solidFill>
                <a:effectLst>
                  <a:outerShdw blurRad="38100" dist="38100" dir="2700000" algn="tl">
                    <a:srgbClr val="000000">
                      <a:alpha val="43137"/>
                    </a:srgbClr>
                  </a:outerShdw>
                </a:effectLst>
              </a:rPr>
              <a:t> </a:t>
            </a:r>
            <a:r>
              <a:rPr lang="en-US" sz="5400" kern="1200" dirty="0" err="1">
                <a:solidFill>
                  <a:srgbClr val="FFFFFF"/>
                </a:solidFill>
                <a:effectLst>
                  <a:outerShdw blurRad="38100" dist="38100" dir="2700000" algn="tl">
                    <a:srgbClr val="000000">
                      <a:alpha val="43137"/>
                    </a:srgbClr>
                  </a:outerShdw>
                </a:effectLst>
                <a:latin typeface="+mj-lt"/>
                <a:ea typeface="+mj-ea"/>
                <a:cs typeface="+mj-cs"/>
              </a:rPr>
              <a:t>Savienības</a:t>
            </a:r>
            <a:r>
              <a:rPr lang="en-US" sz="5400" kern="1200" dirty="0">
                <a:solidFill>
                  <a:srgbClr val="FFFFFF"/>
                </a:solidFill>
                <a:effectLst>
                  <a:outerShdw blurRad="38100" dist="38100" dir="2700000" algn="tl">
                    <a:srgbClr val="000000">
                      <a:alpha val="43137"/>
                    </a:srgbClr>
                  </a:outerShdw>
                </a:effectLst>
                <a:latin typeface="+mj-lt"/>
                <a:ea typeface="+mj-ea"/>
                <a:cs typeface="+mj-cs"/>
              </a:rPr>
              <a:t> </a:t>
            </a:r>
            <a:r>
              <a:rPr lang="lv-LV" sz="5400" kern="1200" dirty="0">
                <a:solidFill>
                  <a:srgbClr val="FFFFFF"/>
                </a:solidFill>
                <a:effectLst>
                  <a:outerShdw blurRad="38100" dist="38100" dir="2700000" algn="tl">
                    <a:srgbClr val="000000">
                      <a:alpha val="43137"/>
                    </a:srgbClr>
                  </a:outerShdw>
                </a:effectLst>
                <a:latin typeface="+mj-lt"/>
                <a:ea typeface="+mj-ea"/>
                <a:cs typeface="+mj-cs"/>
              </a:rPr>
              <a:t/>
            </a:r>
            <a:br>
              <a:rPr lang="lv-LV" sz="5400" kern="1200" dirty="0">
                <a:solidFill>
                  <a:srgbClr val="FFFFFF"/>
                </a:solidFill>
                <a:effectLst>
                  <a:outerShdw blurRad="38100" dist="38100" dir="2700000" algn="tl">
                    <a:srgbClr val="000000">
                      <a:alpha val="43137"/>
                    </a:srgbClr>
                  </a:outerShdw>
                </a:effectLst>
                <a:latin typeface="+mj-lt"/>
                <a:ea typeface="+mj-ea"/>
                <a:cs typeface="+mj-cs"/>
              </a:rPr>
            </a:br>
            <a:r>
              <a:rPr lang="en-US" sz="9600" kern="1200" dirty="0">
                <a:solidFill>
                  <a:srgbClr val="FFFFFF"/>
                </a:solidFill>
                <a:effectLst>
                  <a:outerShdw blurRad="38100" dist="38100" dir="2700000" algn="tl">
                    <a:srgbClr val="000000">
                      <a:alpha val="43137"/>
                    </a:srgbClr>
                  </a:outerShdw>
                </a:effectLst>
                <a:latin typeface="+mj-lt"/>
                <a:ea typeface="+mj-ea"/>
                <a:cs typeface="+mj-cs"/>
              </a:rPr>
              <a:t>24</a:t>
            </a:r>
            <a:r>
              <a:rPr lang="lv-LV" sz="5400" kern="1200" dirty="0">
                <a:solidFill>
                  <a:srgbClr val="FFFFFF"/>
                </a:solidFill>
                <a:effectLst>
                  <a:outerShdw blurRad="38100" dist="38100" dir="2700000" algn="tl">
                    <a:srgbClr val="000000">
                      <a:alpha val="43137"/>
                    </a:srgbClr>
                  </a:outerShdw>
                </a:effectLst>
                <a:latin typeface="+mj-lt"/>
                <a:ea typeface="+mj-ea"/>
                <a:cs typeface="+mj-cs"/>
              </a:rPr>
              <a:t/>
            </a:r>
            <a:br>
              <a:rPr lang="lv-LV" sz="5400" kern="1200" dirty="0">
                <a:solidFill>
                  <a:srgbClr val="FFFFFF"/>
                </a:solidFill>
                <a:effectLst>
                  <a:outerShdw blurRad="38100" dist="38100" dir="2700000" algn="tl">
                    <a:srgbClr val="000000">
                      <a:alpha val="43137"/>
                    </a:srgbClr>
                  </a:outerShdw>
                </a:effectLst>
                <a:latin typeface="+mj-lt"/>
                <a:ea typeface="+mj-ea"/>
                <a:cs typeface="+mj-cs"/>
              </a:rPr>
            </a:br>
            <a:r>
              <a:rPr lang="en-US" sz="5400" kern="1200" dirty="0">
                <a:solidFill>
                  <a:srgbClr val="FFFFFF"/>
                </a:solidFill>
                <a:effectLst>
                  <a:outerShdw blurRad="38100" dist="38100" dir="2700000" algn="tl">
                    <a:srgbClr val="000000">
                      <a:alpha val="43137"/>
                    </a:srgbClr>
                  </a:outerShdw>
                </a:effectLst>
                <a:latin typeface="+mj-lt"/>
                <a:ea typeface="+mj-ea"/>
                <a:cs typeface="+mj-cs"/>
              </a:rPr>
              <a:t> </a:t>
            </a:r>
            <a:r>
              <a:rPr lang="en-US" sz="5400" kern="1200" dirty="0" err="1">
                <a:solidFill>
                  <a:srgbClr val="FFFFFF"/>
                </a:solidFill>
                <a:effectLst>
                  <a:outerShdw blurRad="38100" dist="38100" dir="2700000" algn="tl">
                    <a:srgbClr val="000000">
                      <a:alpha val="43137"/>
                    </a:srgbClr>
                  </a:outerShdw>
                </a:effectLst>
                <a:latin typeface="+mj-lt"/>
                <a:ea typeface="+mj-ea"/>
                <a:cs typeface="+mj-cs"/>
              </a:rPr>
              <a:t>oficiālās</a:t>
            </a:r>
            <a:r>
              <a:rPr lang="en-US" sz="5400" kern="1200" dirty="0">
                <a:solidFill>
                  <a:srgbClr val="FFFFFF"/>
                </a:solidFill>
                <a:effectLst>
                  <a:outerShdw blurRad="38100" dist="38100" dir="2700000" algn="tl">
                    <a:srgbClr val="000000">
                      <a:alpha val="43137"/>
                    </a:srgbClr>
                  </a:outerShdw>
                </a:effectLst>
                <a:latin typeface="+mj-lt"/>
                <a:ea typeface="+mj-ea"/>
                <a:cs typeface="+mj-cs"/>
              </a:rPr>
              <a:t> </a:t>
            </a:r>
            <a:r>
              <a:rPr lang="en-US" sz="5400" kern="1200" dirty="0" err="1">
                <a:solidFill>
                  <a:srgbClr val="FFFFFF"/>
                </a:solidFill>
                <a:effectLst>
                  <a:outerShdw blurRad="38100" dist="38100" dir="2700000" algn="tl">
                    <a:srgbClr val="000000">
                      <a:alpha val="43137"/>
                    </a:srgbClr>
                  </a:outerShdw>
                </a:effectLst>
                <a:latin typeface="+mj-lt"/>
                <a:ea typeface="+mj-ea"/>
                <a:cs typeface="+mj-cs"/>
              </a:rPr>
              <a:t>valodas</a:t>
            </a:r>
            <a:endParaRPr lang="en-US" sz="5400" kern="1200" dirty="0">
              <a:solidFill>
                <a:srgbClr val="FFFFFF"/>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xmlns="" val="1159574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61069">
              <a:srgbClr val="B7DED9">
                <a:alpha val="28000"/>
              </a:srgbClr>
            </a:gs>
            <a:gs pos="20000">
              <a:srgbClr val="098F7C"/>
            </a:gs>
            <a:gs pos="73000">
              <a:schemeClr val="accent5">
                <a:lumMod val="0"/>
                <a:lumOff val="100000"/>
              </a:schemeClr>
            </a:gs>
            <a:gs pos="95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Bultiņa: piecstūris 3"/>
          <p:cNvSpPr/>
          <p:nvPr/>
        </p:nvSpPr>
        <p:spPr>
          <a:xfrm>
            <a:off x="3189440" y="1084075"/>
            <a:ext cx="3722486" cy="1814051"/>
          </a:xfrm>
          <a:prstGeom prst="homePlate">
            <a:avLst/>
          </a:prstGeom>
          <a:solidFill>
            <a:srgbClr val="123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Bultiņa: piecstūris 1"/>
          <p:cNvSpPr/>
          <p:nvPr/>
        </p:nvSpPr>
        <p:spPr>
          <a:xfrm rot="10800000">
            <a:off x="3032400" y="5017181"/>
            <a:ext cx="5949368" cy="1588359"/>
          </a:xfrm>
          <a:prstGeom prst="homePlate">
            <a:avLst/>
          </a:prstGeom>
          <a:solidFill>
            <a:srgbClr val="123C66"/>
          </a:solidFill>
          <a:ln>
            <a:solidFill>
              <a:srgbClr val="123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 name="Satura vietturis 2"/>
          <p:cNvSpPr>
            <a:spLocks noGrp="1"/>
          </p:cNvSpPr>
          <p:nvPr>
            <p:ph idx="1"/>
          </p:nvPr>
        </p:nvSpPr>
        <p:spPr>
          <a:xfrm>
            <a:off x="3798210" y="5044130"/>
            <a:ext cx="5183558" cy="1588359"/>
          </a:xfrm>
          <a:ln>
            <a:solidFill>
              <a:schemeClr val="accent5">
                <a:lumMod val="50000"/>
              </a:schemeClr>
            </a:solidFill>
          </a:ln>
        </p:spPr>
        <p:txBody>
          <a:bodyPr>
            <a:normAutofit lnSpcReduction="10000"/>
          </a:bodyPr>
          <a:lstStyle/>
          <a:p>
            <a:pPr marL="0" indent="0">
              <a:buNone/>
            </a:pPr>
            <a:r>
              <a:rPr lang="lv-LV" dirty="0">
                <a:solidFill>
                  <a:schemeClr val="bg1"/>
                </a:solidFill>
                <a:latin typeface="Century Gothic" panose="020B0502020202020204" pitchFamily="34" charset="0"/>
              </a:rPr>
              <a:t>ES 24 oficiālajās valodās rakstīta </a:t>
            </a:r>
            <a:r>
              <a:rPr lang="lv-LV" dirty="0" err="1">
                <a:solidFill>
                  <a:schemeClr val="bg1"/>
                </a:solidFill>
                <a:latin typeface="Century Gothic" panose="020B0502020202020204" pitchFamily="34" charset="0"/>
              </a:rPr>
              <a:t>izkārtne</a:t>
            </a:r>
            <a:r>
              <a:rPr lang="lv-LV" dirty="0">
                <a:solidFill>
                  <a:schemeClr val="bg1"/>
                </a:solidFill>
                <a:latin typeface="Century Gothic" panose="020B0502020202020204" pitchFamily="34" charset="0"/>
              </a:rPr>
              <a:t> pie ieejas Eiropas Parlamenta ēkā Briselē.</a:t>
            </a:r>
          </a:p>
        </p:txBody>
      </p:sp>
      <p:pic>
        <p:nvPicPr>
          <p:cNvPr id="10" name="Attēls 9"/>
          <p:cNvPicPr>
            <a:picLocks noChangeAspect="1"/>
          </p:cNvPicPr>
          <p:nvPr/>
        </p:nvPicPr>
        <p:blipFill rotWithShape="1">
          <a:blip r:embed="rId2" cstate="print">
            <a:extLst>
              <a:ext uri="{28A0092B-C50C-407E-A947-70E740481C1C}">
                <a14:useLocalDpi xmlns:a14="http://schemas.microsoft.com/office/drawing/2010/main" xmlns="" val="0"/>
              </a:ext>
            </a:extLst>
          </a:blip>
          <a:srcRect l="-2138" t="4441" r="2138" b="5209"/>
          <a:stretch/>
        </p:blipFill>
        <p:spPr>
          <a:xfrm>
            <a:off x="0" y="0"/>
            <a:ext cx="30324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Attēls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911926" y="791687"/>
            <a:ext cx="5280073" cy="39600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TextBox 12"/>
          <p:cNvSpPr txBox="1"/>
          <p:nvPr/>
        </p:nvSpPr>
        <p:spPr>
          <a:xfrm>
            <a:off x="3189440" y="1084075"/>
            <a:ext cx="3609416" cy="1815882"/>
          </a:xfrm>
          <a:prstGeom prst="rect">
            <a:avLst/>
          </a:prstGeom>
          <a:noFill/>
          <a:ln>
            <a:solidFill>
              <a:srgbClr val="123C66"/>
            </a:solidFill>
          </a:ln>
        </p:spPr>
        <p:txBody>
          <a:bodyPr wrap="square" rtlCol="0">
            <a:spAutoFit/>
          </a:bodyPr>
          <a:lstStyle/>
          <a:p>
            <a:r>
              <a:rPr lang="lv-LV" sz="2800" dirty="0">
                <a:solidFill>
                  <a:schemeClr val="bg1"/>
                </a:solidFill>
                <a:latin typeface="Century Gothic" panose="020B0502020202020204" pitchFamily="34" charset="0"/>
              </a:rPr>
              <a:t>Tulku kabīnes Eiropas Parlamenta debašu palātā (Briselē)</a:t>
            </a:r>
          </a:p>
        </p:txBody>
      </p:sp>
      <p:sp>
        <p:nvSpPr>
          <p:cNvPr id="5" name="TextBox 4"/>
          <p:cNvSpPr txBox="1"/>
          <p:nvPr/>
        </p:nvSpPr>
        <p:spPr>
          <a:xfrm>
            <a:off x="3394710" y="69716"/>
            <a:ext cx="5587058" cy="584775"/>
          </a:xfrm>
          <a:prstGeom prst="rect">
            <a:avLst/>
          </a:prstGeom>
          <a:noFill/>
        </p:spPr>
        <p:txBody>
          <a:bodyPr wrap="square" rtlCol="0">
            <a:spAutoFit/>
          </a:bodyPr>
          <a:lstStyle/>
          <a:p>
            <a:r>
              <a:rPr lang="lv-LV" sz="3200" b="1" dirty="0">
                <a:latin typeface="Century Gothic" panose="020B0502020202020204" pitchFamily="34" charset="0"/>
              </a:rPr>
              <a:t>Daudzvalodības pazīmes</a:t>
            </a:r>
          </a:p>
        </p:txBody>
      </p:sp>
    </p:spTree>
    <p:extLst>
      <p:ext uri="{BB962C8B-B14F-4D97-AF65-F5344CB8AC3E}">
        <p14:creationId xmlns:p14="http://schemas.microsoft.com/office/powerpoint/2010/main" xmlns="" val="2862384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65CBF"/>
            </a:gs>
            <a:gs pos="74000">
              <a:schemeClr val="accent1">
                <a:lumMod val="45000"/>
                <a:lumOff val="55000"/>
              </a:schemeClr>
            </a:gs>
            <a:gs pos="83000">
              <a:schemeClr val="accent1">
                <a:lumMod val="45000"/>
                <a:lumOff val="55000"/>
              </a:schemeClr>
            </a:gs>
            <a:gs pos="100000">
              <a:srgbClr val="AB2933"/>
            </a:gs>
          </a:gsLst>
          <a:lin ang="5400000" scaled="1"/>
          <a:tileRect/>
        </a:gradFill>
        <a:effectLst/>
      </p:bgPr>
    </p:bg>
    <p:spTree>
      <p:nvGrpSpPr>
        <p:cNvPr id="1" name=""/>
        <p:cNvGrpSpPr/>
        <p:nvPr/>
      </p:nvGrpSpPr>
      <p:grpSpPr>
        <a:xfrm>
          <a:off x="0" y="0"/>
          <a:ext cx="0" cy="0"/>
          <a:chOff x="0" y="0"/>
          <a:chExt cx="0" cy="0"/>
        </a:xfrm>
      </p:grpSpPr>
      <p:pic>
        <p:nvPicPr>
          <p:cNvPr id="8" name="Attēls 7"/>
          <p:cNvPicPr>
            <a:picLocks noChangeAspect="1"/>
          </p:cNvPicPr>
          <p:nvPr/>
        </p:nvPicPr>
        <p:blipFill rotWithShape="1">
          <a:blip r:embed="rId2" cstate="print">
            <a:extLst>
              <a:ext uri="{28A0092B-C50C-407E-A947-70E740481C1C}">
                <a14:useLocalDpi xmlns:a14="http://schemas.microsoft.com/office/drawing/2010/main" xmlns="" val="0"/>
              </a:ext>
            </a:extLst>
          </a:blip>
          <a:srcRect r="2625" b="3"/>
          <a:stretch/>
        </p:blipFill>
        <p:spPr>
          <a:xfrm rot="5400000">
            <a:off x="6412502" y="1078504"/>
            <a:ext cx="6858001" cy="4700994"/>
          </a:xfrm>
          <a:prstGeom prst="rect">
            <a:avLst/>
          </a:prstGeom>
        </p:spPr>
      </p:pic>
      <p:sp>
        <p:nvSpPr>
          <p:cNvPr id="3" name="Satura vietturis 2"/>
          <p:cNvSpPr>
            <a:spLocks noGrp="1"/>
          </p:cNvSpPr>
          <p:nvPr>
            <p:ph idx="1"/>
          </p:nvPr>
        </p:nvSpPr>
        <p:spPr>
          <a:xfrm>
            <a:off x="145775" y="344556"/>
            <a:ext cx="7155358" cy="6347791"/>
          </a:xfrm>
          <a:solidFill>
            <a:schemeClr val="accent4">
              <a:lumMod val="40000"/>
              <a:lumOff val="60000"/>
            </a:schemeClr>
          </a:solidFill>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marL="0" indent="0" algn="ctr">
              <a:lnSpc>
                <a:spcPct val="80000"/>
              </a:lnSpc>
              <a:buNone/>
            </a:pPr>
            <a:endParaRPr lang="lv-LV" sz="3000" dirty="0">
              <a:latin typeface="Century Gothic" panose="020B0502020202020204" pitchFamily="34" charset="0"/>
            </a:endParaRPr>
          </a:p>
          <a:p>
            <a:pPr marL="0" indent="0" algn="ctr">
              <a:lnSpc>
                <a:spcPct val="80000"/>
              </a:lnSpc>
              <a:buNone/>
            </a:pPr>
            <a:r>
              <a:rPr lang="lv-LV" sz="3000" b="1" dirty="0">
                <a:latin typeface="Century Gothic" panose="020B0502020202020204" pitchFamily="34" charset="0"/>
              </a:rPr>
              <a:t>Latviešu valoda ir Eiropas Savienības oficiālā valoda.</a:t>
            </a:r>
          </a:p>
          <a:p>
            <a:pPr marL="0" indent="0">
              <a:lnSpc>
                <a:spcPct val="80000"/>
              </a:lnSpc>
              <a:buNone/>
            </a:pPr>
            <a:endParaRPr lang="lv-LV" sz="2400" dirty="0">
              <a:latin typeface="Century Gothic" panose="020B0502020202020204" pitchFamily="34" charset="0"/>
            </a:endParaRPr>
          </a:p>
          <a:p>
            <a:pPr marL="0" indent="0" algn="ctr">
              <a:lnSpc>
                <a:spcPct val="80000"/>
              </a:lnSpc>
              <a:buNone/>
            </a:pPr>
            <a:r>
              <a:rPr lang="lv-LV" sz="3900" b="1" i="1" dirty="0">
                <a:solidFill>
                  <a:srgbClr val="2148AF"/>
                </a:solidFill>
                <a:latin typeface="Century Gothic" panose="020B0502020202020204" pitchFamily="34" charset="0"/>
              </a:rPr>
              <a:t>Ko tas nozīmē?</a:t>
            </a:r>
          </a:p>
          <a:p>
            <a:pPr marL="0" indent="0" algn="ctr">
              <a:lnSpc>
                <a:spcPct val="80000"/>
              </a:lnSpc>
              <a:buNone/>
            </a:pPr>
            <a:endParaRPr lang="lv-LV" sz="2400" b="1" i="1" dirty="0">
              <a:latin typeface="Century Gothic" panose="020B0502020202020204" pitchFamily="34" charset="0"/>
            </a:endParaRPr>
          </a:p>
          <a:p>
            <a:pPr>
              <a:lnSpc>
                <a:spcPct val="100000"/>
              </a:lnSpc>
              <a:buFont typeface="Courier New" panose="02070309020205020404" pitchFamily="49" charset="0"/>
              <a:buChar char="o"/>
            </a:pPr>
            <a:r>
              <a:rPr lang="lv-LV" sz="2400" dirty="0">
                <a:latin typeface="Century Gothic" panose="020B0502020202020204" pitchFamily="34" charset="0"/>
              </a:rPr>
              <a:t>ES pilsonim ir tiesības rakstiski sazināties ar ES institūcijām latviešu valodā, un tām ir pienākums </a:t>
            </a:r>
            <a:r>
              <a:rPr lang="lv-LV" sz="2400" b="1" dirty="0">
                <a:solidFill>
                  <a:srgbClr val="AB2933"/>
                </a:solidFill>
                <a:latin typeface="Century Gothic" panose="020B0502020202020204" pitchFamily="34" charset="0"/>
              </a:rPr>
              <a:t>atbildi sniegt tajā pašā valodā</a:t>
            </a:r>
          </a:p>
          <a:p>
            <a:pPr marL="0" indent="0">
              <a:lnSpc>
                <a:spcPct val="100000"/>
              </a:lnSpc>
              <a:buNone/>
            </a:pPr>
            <a:endParaRPr lang="lv-LV" sz="2400" b="1" dirty="0">
              <a:latin typeface="Century Gothic" panose="020B0502020202020204" pitchFamily="34" charset="0"/>
            </a:endParaRPr>
          </a:p>
          <a:p>
            <a:pPr>
              <a:lnSpc>
                <a:spcPct val="100000"/>
              </a:lnSpc>
              <a:buFont typeface="Courier New" panose="02070309020205020404" pitchFamily="49" charset="0"/>
              <a:buChar char="o"/>
            </a:pPr>
            <a:r>
              <a:rPr lang="lv-LV" sz="2400" dirty="0">
                <a:latin typeface="Century Gothic" panose="020B0502020202020204" pitchFamily="34" charset="0"/>
              </a:rPr>
              <a:t> ES </a:t>
            </a:r>
            <a:r>
              <a:rPr lang="lv-LV" sz="2400" b="1" dirty="0">
                <a:solidFill>
                  <a:srgbClr val="AB2933"/>
                </a:solidFill>
                <a:latin typeface="Century Gothic" panose="020B0502020202020204" pitchFamily="34" charset="0"/>
              </a:rPr>
              <a:t>regulas</a:t>
            </a:r>
            <a:r>
              <a:rPr lang="lv-LV" sz="2400" dirty="0">
                <a:latin typeface="Century Gothic" panose="020B0502020202020204" pitchFamily="34" charset="0"/>
              </a:rPr>
              <a:t> un citus </a:t>
            </a:r>
            <a:r>
              <a:rPr lang="lv-LV" sz="2400" b="1" dirty="0">
                <a:solidFill>
                  <a:srgbClr val="AB2933"/>
                </a:solidFill>
                <a:latin typeface="Century Gothic" panose="020B0502020202020204" pitchFamily="34" charset="0"/>
              </a:rPr>
              <a:t>leģislatīvos dokumentus </a:t>
            </a:r>
            <a:r>
              <a:rPr lang="lv-LV" sz="2400" dirty="0">
                <a:latin typeface="Century Gothic" panose="020B0502020202020204" pitchFamily="34" charset="0"/>
              </a:rPr>
              <a:t>publicē latviešu valodā</a:t>
            </a:r>
          </a:p>
          <a:p>
            <a:pPr>
              <a:lnSpc>
                <a:spcPct val="100000"/>
              </a:lnSpc>
              <a:buFont typeface="Courier New" panose="02070309020205020404" pitchFamily="49" charset="0"/>
              <a:buChar char="o"/>
            </a:pPr>
            <a:endParaRPr lang="lv-LV" sz="2400" dirty="0">
              <a:latin typeface="Century Gothic" panose="020B0502020202020204" pitchFamily="34" charset="0"/>
            </a:endParaRPr>
          </a:p>
          <a:p>
            <a:pPr>
              <a:lnSpc>
                <a:spcPct val="100000"/>
              </a:lnSpc>
              <a:buFont typeface="Courier New" panose="02070309020205020404" pitchFamily="49" charset="0"/>
              <a:buChar char="o"/>
            </a:pPr>
            <a:r>
              <a:rPr lang="lv-LV" sz="2400" b="1" dirty="0">
                <a:solidFill>
                  <a:srgbClr val="AB2933"/>
                </a:solidFill>
                <a:latin typeface="Century Gothic" panose="020B0502020202020204" pitchFamily="34" charset="0"/>
              </a:rPr>
              <a:t>Eiropas Parlamentā </a:t>
            </a:r>
            <a:r>
              <a:rPr lang="lv-LV" sz="2400" dirty="0">
                <a:latin typeface="Century Gothic" panose="020B0502020202020204" pitchFamily="34" charset="0"/>
              </a:rPr>
              <a:t>ievēlētie deputāti ir tiesīgi izteikties jebkurā no ES oficiālajām valodām, piemēram, latviešu valodā</a:t>
            </a:r>
          </a:p>
        </p:txBody>
      </p:sp>
    </p:spTree>
    <p:extLst>
      <p:ext uri="{BB962C8B-B14F-4D97-AF65-F5344CB8AC3E}">
        <p14:creationId xmlns:p14="http://schemas.microsoft.com/office/powerpoint/2010/main" xmlns="" val="878473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ttēls 7"/>
          <p:cNvPicPr>
            <a:picLocks noChangeAspect="1"/>
          </p:cNvPicPr>
          <p:nvPr/>
        </p:nvPicPr>
        <p:blipFill rotWithShape="1">
          <a:blip r:embed="rId2" cstate="print">
            <a:extLst>
              <a:ext uri="{28A0092B-C50C-407E-A947-70E740481C1C}">
                <a14:useLocalDpi xmlns:a14="http://schemas.microsoft.com/office/drawing/2010/main" xmlns="" val="0"/>
              </a:ext>
            </a:extLst>
          </a:blip>
          <a:srcRect t="11279" b="1"/>
          <a:stretch/>
        </p:blipFill>
        <p:spPr>
          <a:xfrm>
            <a:off x="949852" y="0"/>
            <a:ext cx="10133556" cy="5993704"/>
          </a:xfrm>
          <a:prstGeom prst="rect">
            <a:avLst/>
          </a:prstGeom>
        </p:spPr>
      </p:pic>
      <p:sp>
        <p:nvSpPr>
          <p:cNvPr id="3" name="Satura vietturis 2"/>
          <p:cNvSpPr>
            <a:spLocks noGrp="1"/>
          </p:cNvSpPr>
          <p:nvPr>
            <p:ph idx="1"/>
          </p:nvPr>
        </p:nvSpPr>
        <p:spPr>
          <a:xfrm>
            <a:off x="425869" y="4534422"/>
            <a:ext cx="11181522" cy="2179742"/>
          </a:xfrm>
          <a:solidFill>
            <a:schemeClr val="bg1"/>
          </a:solidFill>
          <a:ln>
            <a:solidFill>
              <a:schemeClr val="tx1"/>
            </a:solidFill>
          </a:ln>
        </p:spPr>
        <p:txBody>
          <a:bodyPr>
            <a:normAutofit/>
          </a:bodyPr>
          <a:lstStyle/>
          <a:p>
            <a:pPr marL="0" indent="0" algn="ctr">
              <a:buNone/>
            </a:pPr>
            <a:r>
              <a:rPr lang="lv-LV" dirty="0">
                <a:latin typeface="Century Gothic" panose="020B0502020202020204" pitchFamily="34" charset="0"/>
              </a:rPr>
              <a:t>Oficiālās valodas statuss latviešu valodai ir ļoti vēlams - tas ceļ valodas ekonomisko un psiholoģisko vērtību, tulkojumi rada </a:t>
            </a:r>
            <a:r>
              <a:rPr lang="lv-LV" b="1" dirty="0">
                <a:latin typeface="Century Gothic" panose="020B0502020202020204" pitchFamily="34" charset="0"/>
              </a:rPr>
              <a:t>trūkstošo terminoloģiju</a:t>
            </a:r>
            <a:r>
              <a:rPr lang="lv-LV" dirty="0">
                <a:latin typeface="Century Gothic" panose="020B0502020202020204" pitchFamily="34" charset="0"/>
              </a:rPr>
              <a:t>, un tulkošana atvieglo dzīvi tiem latviešiem, kuriem angļu, franču valodas zināšanas nav tik attīstītas, lai tajās brīvi runātu un saprastu citu sacīto.</a:t>
            </a:r>
          </a:p>
        </p:txBody>
      </p:sp>
      <p:sp>
        <p:nvSpPr>
          <p:cNvPr id="4" name="AutoShape 2" descr="Image result for terminology"/>
          <p:cNvSpPr>
            <a:spLocks noChangeAspect="1" noChangeArrowheads="1"/>
          </p:cNvSpPr>
          <p:nvPr/>
        </p:nvSpPr>
        <p:spPr bwMode="auto">
          <a:xfrm>
            <a:off x="3548063" y="1457325"/>
            <a:ext cx="5095875" cy="394335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pic>
        <p:nvPicPr>
          <p:cNvPr id="6" name="Attēls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48063" y="0"/>
            <a:ext cx="5262813" cy="4069909"/>
          </a:xfrm>
          <a:prstGeom prst="rect">
            <a:avLst/>
          </a:prstGeom>
        </p:spPr>
      </p:pic>
    </p:spTree>
    <p:extLst>
      <p:ext uri="{BB962C8B-B14F-4D97-AF65-F5344CB8AC3E}">
        <p14:creationId xmlns:p14="http://schemas.microsoft.com/office/powerpoint/2010/main" xmlns="" val="388005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37"/>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0" y="1691641"/>
            <a:ext cx="7571262"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Attēls 6"/>
          <p:cNvPicPr>
            <a:picLocks noChangeAspect="1"/>
          </p:cNvPicPr>
          <p:nvPr/>
        </p:nvPicPr>
        <p:blipFill rotWithShape="1">
          <a:blip r:embed="rId2" cstate="print">
            <a:extLst>
              <a:ext uri="{28A0092B-C50C-407E-A947-70E740481C1C}">
                <a14:useLocalDpi xmlns:a14="http://schemas.microsoft.com/office/drawing/2010/main" xmlns="" val="0"/>
              </a:ext>
            </a:extLst>
          </a:blip>
          <a:srcRect t="25244" r="2" b="15239"/>
          <a:stretch/>
        </p:blipFill>
        <p:spPr>
          <a:xfrm>
            <a:off x="6587330" y="1690689"/>
            <a:ext cx="5604670" cy="2501837"/>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p:spPr>
      </p:pic>
      <p:pic>
        <p:nvPicPr>
          <p:cNvPr id="5" name="Attēls 4"/>
          <p:cNvPicPr>
            <a:picLocks noChangeAspect="1"/>
          </p:cNvPicPr>
          <p:nvPr/>
        </p:nvPicPr>
        <p:blipFill rotWithShape="1">
          <a:blip r:embed="rId3" cstate="print">
            <a:extLst>
              <a:ext uri="{28A0092B-C50C-407E-A947-70E740481C1C}">
                <a14:useLocalDpi xmlns:a14="http://schemas.microsoft.com/office/drawing/2010/main" xmlns="" val="0"/>
              </a:ext>
            </a:extLst>
          </a:blip>
          <a:srcRect t="18818" r="-2" b="30367"/>
          <a:stretch/>
        </p:blipFill>
        <p:spPr>
          <a:xfrm>
            <a:off x="4791075" y="4357117"/>
            <a:ext cx="7400925" cy="2500884"/>
          </a:xfrm>
          <a:custGeom>
            <a:avLst/>
            <a:gdLst>
              <a:gd name="connsiteX0" fmla="*/ 1717230 w 7400925"/>
              <a:gd name="connsiteY0" fmla="*/ 0 h 2500884"/>
              <a:gd name="connsiteX1" fmla="*/ 7400925 w 7400925"/>
              <a:gd name="connsiteY1" fmla="*/ 0 h 2500884"/>
              <a:gd name="connsiteX2" fmla="*/ 7400925 w 7400925"/>
              <a:gd name="connsiteY2" fmla="*/ 2500884 h 2500884"/>
              <a:gd name="connsiteX3" fmla="*/ 0 w 7400925"/>
              <a:gd name="connsiteY3" fmla="*/ 2500884 h 2500884"/>
              <a:gd name="connsiteX4" fmla="*/ 0 w 7400925"/>
              <a:gd name="connsiteY4" fmla="*/ 2500883 h 2500884"/>
              <a:gd name="connsiteX5" fmla="*/ 552186 w 7400925"/>
              <a:gd name="connsiteY5" fmla="*/ 2500883 h 2500884"/>
              <a:gd name="connsiteX6" fmla="*/ 558423 w 7400925"/>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0925" h="2500884">
                <a:moveTo>
                  <a:pt x="1717230" y="0"/>
                </a:moveTo>
                <a:lnTo>
                  <a:pt x="7400925" y="0"/>
                </a:lnTo>
                <a:lnTo>
                  <a:pt x="7400925" y="2500884"/>
                </a:lnTo>
                <a:lnTo>
                  <a:pt x="0" y="2500884"/>
                </a:lnTo>
                <a:lnTo>
                  <a:pt x="0" y="2500883"/>
                </a:lnTo>
                <a:lnTo>
                  <a:pt x="552186" y="2500883"/>
                </a:lnTo>
                <a:lnTo>
                  <a:pt x="558423" y="2500883"/>
                </a:lnTo>
                <a:close/>
              </a:path>
            </a:pathLst>
          </a:custGeom>
        </p:spPr>
      </p:pic>
      <p:sp>
        <p:nvSpPr>
          <p:cNvPr id="2" name="Virsraksts 1"/>
          <p:cNvSpPr>
            <a:spLocks noGrp="1"/>
          </p:cNvSpPr>
          <p:nvPr>
            <p:ph type="title"/>
          </p:nvPr>
        </p:nvSpPr>
        <p:spPr>
          <a:xfrm>
            <a:off x="365434" y="556081"/>
            <a:ext cx="11734800" cy="1325563"/>
          </a:xfrm>
        </p:spPr>
        <p:txBody>
          <a:bodyPr>
            <a:normAutofit fontScale="90000"/>
          </a:bodyPr>
          <a:lstStyle/>
          <a:p>
            <a:pPr algn="ctr">
              <a:lnSpc>
                <a:spcPct val="100000"/>
              </a:lnSpc>
            </a:pPr>
            <a:r>
              <a:rPr lang="lv-LV" sz="4000" dirty="0">
                <a:latin typeface="Century Gothic" panose="020B0502020202020204" pitchFamily="34" charset="0"/>
              </a:rPr>
              <a:t>Tulkotāju konferences "Latviešu valoda Eiropas Savienībā"</a:t>
            </a:r>
            <a:r>
              <a:rPr lang="lv-LV" sz="3700" b="1" dirty="0"/>
              <a:t/>
            </a:r>
            <a:br>
              <a:rPr lang="lv-LV" sz="3700" b="1" dirty="0"/>
            </a:br>
            <a:endParaRPr lang="lv-LV" sz="3700" dirty="0"/>
          </a:p>
        </p:txBody>
      </p:sp>
      <p:sp>
        <p:nvSpPr>
          <p:cNvPr id="3" name="Satura vietturis 2"/>
          <p:cNvSpPr>
            <a:spLocks noGrp="1"/>
          </p:cNvSpPr>
          <p:nvPr>
            <p:ph idx="1"/>
          </p:nvPr>
        </p:nvSpPr>
        <p:spPr>
          <a:xfrm>
            <a:off x="160021" y="2225057"/>
            <a:ext cx="5935979" cy="4406347"/>
          </a:xfrm>
        </p:spPr>
        <p:txBody>
          <a:bodyPr anchor="t">
            <a:normAutofit/>
          </a:bodyPr>
          <a:lstStyle/>
          <a:p>
            <a:pPr marL="0" indent="0" algn="ctr">
              <a:buNone/>
            </a:pPr>
            <a:r>
              <a:rPr lang="lv-LV" dirty="0">
                <a:solidFill>
                  <a:schemeClr val="bg1"/>
                </a:solidFill>
                <a:latin typeface="Century Gothic" panose="020B0502020202020204" pitchFamily="34" charset="0"/>
              </a:rPr>
              <a:t>Tulkošanas un terminoloģijas centrs sadarbībā ar LR Ārlietu ministriju un Eiropas Komisijas pārstāvniecību Latvijā organizēja konferences "Latviešu valoda Eiropas Savienībā ", kas veltītas aktuāliem ES tiesību aktu tulkošanas un terminoloģijas jautājumiem.</a:t>
            </a:r>
          </a:p>
        </p:txBody>
      </p:sp>
    </p:spTree>
    <p:extLst>
      <p:ext uri="{BB962C8B-B14F-4D97-AF65-F5344CB8AC3E}">
        <p14:creationId xmlns:p14="http://schemas.microsoft.com/office/powerpoint/2010/main" xmlns="" val="2894015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2"/>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8" name="Attēls 7"/>
          <p:cNvPicPr>
            <a:picLocks noChangeAspect="1"/>
          </p:cNvPicPr>
          <p:nvPr/>
        </p:nvPicPr>
        <p:blipFill rotWithShape="1">
          <a:blip r:embed="rId2" cstate="print">
            <a:extLst>
              <a:ext uri="{BEBA8EAE-BF5A-486C-A8C5-ECC9F3942E4B}">
                <a14:imgProps xmlns:a14="http://schemas.microsoft.com/office/drawing/2010/main" xmlns="">
                  <a14:imgLayer r:embed="rId3">
                    <a14:imgEffect>
                      <a14:brightnessContrast bright="-20000" contrast="40000"/>
                    </a14:imgEffect>
                  </a14:imgLayer>
                </a14:imgProps>
              </a:ext>
              <a:ext uri="{28A0092B-C50C-407E-A947-70E740481C1C}">
                <a14:useLocalDpi xmlns:a14="http://schemas.microsoft.com/office/drawing/2010/main" xmlns="" val="0"/>
              </a:ext>
            </a:extLst>
          </a:blip>
          <a:srcRect t="14306" b="10694"/>
          <a:stretch/>
        </p:blipFill>
        <p:spPr>
          <a:xfrm>
            <a:off x="20" y="10"/>
            <a:ext cx="12191980" cy="6857990"/>
          </a:xfrm>
          <a:prstGeom prst="rect">
            <a:avLst/>
          </a:prstGeom>
        </p:spPr>
      </p:pic>
      <p:sp>
        <p:nvSpPr>
          <p:cNvPr id="15" name="Down Arrow 7"/>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p:cNvSpPr>
            <a:spLocks noGrp="1"/>
          </p:cNvSpPr>
          <p:nvPr>
            <p:ph type="title"/>
          </p:nvPr>
        </p:nvSpPr>
        <p:spPr>
          <a:xfrm>
            <a:off x="642937" y="309563"/>
            <a:ext cx="3648074" cy="2486024"/>
          </a:xfrm>
          <a:noFill/>
        </p:spPr>
        <p:txBody>
          <a:bodyPr vert="horz" lIns="91440" tIns="45720" rIns="91440" bIns="45720" rtlCol="0" anchor="ctr">
            <a:normAutofit/>
          </a:bodyPr>
          <a:lstStyle/>
          <a:p>
            <a:pPr algn="ctr"/>
            <a:r>
              <a:rPr lang="en-US" sz="3200" i="1" dirty="0" err="1">
                <a:solidFill>
                  <a:schemeClr val="bg1"/>
                </a:solidFill>
                <a:latin typeface="Century Gothic" panose="020B0502020202020204" pitchFamily="34" charset="0"/>
              </a:rPr>
              <a:t>Latviešu</a:t>
            </a:r>
            <a:r>
              <a:rPr lang="en-US" sz="3200" i="1" dirty="0">
                <a:solidFill>
                  <a:schemeClr val="bg1"/>
                </a:solidFill>
                <a:latin typeface="Century Gothic" panose="020B0502020202020204" pitchFamily="34" charset="0"/>
              </a:rPr>
              <a:t> </a:t>
            </a:r>
            <a:r>
              <a:rPr lang="en-US" sz="3200" i="1" dirty="0" err="1">
                <a:solidFill>
                  <a:schemeClr val="bg1"/>
                </a:solidFill>
                <a:latin typeface="Century Gothic" panose="020B0502020202020204" pitchFamily="34" charset="0"/>
              </a:rPr>
              <a:t>valodas</a:t>
            </a:r>
            <a:r>
              <a:rPr lang="en-US" sz="3200" i="1" dirty="0">
                <a:solidFill>
                  <a:schemeClr val="bg1"/>
                </a:solidFill>
                <a:latin typeface="Century Gothic" panose="020B0502020202020204" pitchFamily="34" charset="0"/>
              </a:rPr>
              <a:t> </a:t>
            </a:r>
            <a:r>
              <a:rPr lang="en-US" sz="3200" i="1" dirty="0" err="1">
                <a:solidFill>
                  <a:schemeClr val="bg1"/>
                </a:solidFill>
                <a:latin typeface="Century Gothic" panose="020B0502020202020204" pitchFamily="34" charset="0"/>
              </a:rPr>
              <a:t>popularizēšana</a:t>
            </a:r>
            <a:r>
              <a:rPr lang="en-US" sz="3200" i="1" dirty="0">
                <a:solidFill>
                  <a:schemeClr val="bg1"/>
                </a:solidFill>
                <a:latin typeface="Century Gothic" panose="020B0502020202020204" pitchFamily="34" charset="0"/>
              </a:rPr>
              <a:t> ES</a:t>
            </a:r>
          </a:p>
        </p:txBody>
      </p:sp>
    </p:spTree>
    <p:extLst>
      <p:ext uri="{BB962C8B-B14F-4D97-AF65-F5344CB8AC3E}">
        <p14:creationId xmlns:p14="http://schemas.microsoft.com/office/powerpoint/2010/main" xmlns="" val="3826784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276018" y="1361452"/>
            <a:ext cx="10515600" cy="1325563"/>
          </a:xfrm>
        </p:spPr>
        <p:txBody>
          <a:bodyPr/>
          <a:lstStyle/>
          <a:p>
            <a:r>
              <a:rPr lang="lv-LV" b="1" dirty="0">
                <a:latin typeface="Century Gothic" panose="020B0502020202020204" pitchFamily="34" charset="0"/>
              </a:rPr>
              <a:t>Latviešu valodas popularizēšana</a:t>
            </a:r>
          </a:p>
        </p:txBody>
      </p:sp>
      <p:sp>
        <p:nvSpPr>
          <p:cNvPr id="3" name="Satura vietturis 2"/>
          <p:cNvSpPr>
            <a:spLocks noGrp="1"/>
          </p:cNvSpPr>
          <p:nvPr>
            <p:ph idx="1"/>
          </p:nvPr>
        </p:nvSpPr>
        <p:spPr>
          <a:xfrm>
            <a:off x="276018" y="2421972"/>
            <a:ext cx="11809966" cy="4436028"/>
          </a:xfrm>
        </p:spPr>
        <p:txBody>
          <a:bodyPr>
            <a:normAutofit/>
          </a:bodyPr>
          <a:lstStyle/>
          <a:p>
            <a:pPr marL="0" indent="0">
              <a:buNone/>
            </a:pPr>
            <a:r>
              <a:rPr lang="lv-LV" dirty="0">
                <a:latin typeface="Century Gothic" panose="020B0502020202020204" pitchFamily="34" charset="0"/>
              </a:rPr>
              <a:t>Eiropas Savienībā sniedz ekonomisku un finansiālu palīdzību izglītības un zinātnes attīstībai, kas ir būtiska </a:t>
            </a:r>
            <a:r>
              <a:rPr lang="lv-LV" b="1" dirty="0">
                <a:latin typeface="Century Gothic" panose="020B0502020202020204" pitchFamily="34" charset="0"/>
              </a:rPr>
              <a:t>latviešu valodas saglabāšanai un popularizēšanai</a:t>
            </a:r>
            <a:r>
              <a:rPr lang="lv-LV" dirty="0">
                <a:latin typeface="Century Gothic" panose="020B0502020202020204" pitchFamily="34" charset="0"/>
              </a:rPr>
              <a:t>. </a:t>
            </a:r>
          </a:p>
          <a:p>
            <a:pPr marL="0" indent="0">
              <a:lnSpc>
                <a:spcPct val="200000"/>
              </a:lnSpc>
              <a:buNone/>
            </a:pPr>
            <a:r>
              <a:rPr lang="lv-LV" sz="3200" b="1" dirty="0">
                <a:latin typeface="Century Gothic" panose="020B0502020202020204" pitchFamily="34" charset="0"/>
              </a:rPr>
              <a:t>Piemēri:</a:t>
            </a:r>
          </a:p>
          <a:p>
            <a:pPr>
              <a:buFont typeface="Courier New" panose="02070309020205020404" pitchFamily="49" charset="0"/>
              <a:buChar char="o"/>
            </a:pPr>
            <a:r>
              <a:rPr lang="lv-LV" dirty="0">
                <a:latin typeface="Century Gothic" panose="020B0502020202020204" pitchFamily="34" charset="0"/>
              </a:rPr>
              <a:t> 2016. gada novembrī sākās Eiropas Savienības Patvēruma, migrācijas un integrācijas fonda 2014.–2020. gada plānošanas perioda </a:t>
            </a:r>
            <a:r>
              <a:rPr lang="lv-LV" b="1" dirty="0">
                <a:latin typeface="Century Gothic" panose="020B0502020202020204" pitchFamily="34" charset="0"/>
              </a:rPr>
              <a:t>projekts ’’Latviešu valodas apguve’’</a:t>
            </a:r>
            <a:r>
              <a:rPr lang="lv-LV" dirty="0">
                <a:latin typeface="Century Gothic" panose="020B0502020202020204" pitchFamily="34" charset="0"/>
              </a:rPr>
              <a:t>, lai sekmētu trešo valstu pilsoņu iekļaušanos darba tirgū.</a:t>
            </a:r>
          </a:p>
          <a:p>
            <a:pPr marL="0" indent="0">
              <a:buNone/>
            </a:pPr>
            <a:endParaRPr lang="lv-LV" dirty="0"/>
          </a:p>
        </p:txBody>
      </p:sp>
      <p:pic>
        <p:nvPicPr>
          <p:cNvPr id="6" name="Attēls 5"/>
          <p:cNvPicPr>
            <a:picLocks noChangeAspect="1"/>
          </p:cNvPicPr>
          <p:nvPr/>
        </p:nvPicPr>
        <p:blipFill rotWithShape="1">
          <a:blip r:embed="rId2" cstate="print">
            <a:extLst>
              <a:ext uri="{28A0092B-C50C-407E-A947-70E740481C1C}">
                <a14:useLocalDpi xmlns:a14="http://schemas.microsoft.com/office/drawing/2010/main" xmlns="" val="0"/>
              </a:ext>
            </a:extLst>
          </a:blip>
          <a:srcRect t="1" b="56044"/>
          <a:stretch/>
        </p:blipFill>
        <p:spPr>
          <a:xfrm>
            <a:off x="0" y="0"/>
            <a:ext cx="8963025" cy="1662113"/>
          </a:xfrm>
          <a:prstGeom prst="rect">
            <a:avLst/>
          </a:prstGeom>
        </p:spPr>
      </p:pic>
    </p:spTree>
    <p:extLst>
      <p:ext uri="{BB962C8B-B14F-4D97-AF65-F5344CB8AC3E}">
        <p14:creationId xmlns:p14="http://schemas.microsoft.com/office/powerpoint/2010/main" xmlns="" val="2823650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334617" y="395487"/>
            <a:ext cx="10515600" cy="1325563"/>
          </a:xfrm>
        </p:spPr>
        <p:txBody>
          <a:bodyPr/>
          <a:lstStyle/>
          <a:p>
            <a:r>
              <a:rPr lang="lv-LV" b="1" dirty="0">
                <a:latin typeface="Century Gothic" panose="020B0502020202020204" pitchFamily="34" charset="0"/>
              </a:rPr>
              <a:t>Izglītības iespējas</a:t>
            </a:r>
          </a:p>
        </p:txBody>
      </p:sp>
      <p:sp>
        <p:nvSpPr>
          <p:cNvPr id="3" name="Satura vietturis 2"/>
          <p:cNvSpPr>
            <a:spLocks noGrp="1"/>
          </p:cNvSpPr>
          <p:nvPr>
            <p:ph idx="1"/>
          </p:nvPr>
        </p:nvSpPr>
        <p:spPr>
          <a:xfrm>
            <a:off x="334617" y="1562024"/>
            <a:ext cx="6145696" cy="5028277"/>
          </a:xfrm>
        </p:spPr>
        <p:txBody>
          <a:bodyPr>
            <a:normAutofit/>
          </a:bodyPr>
          <a:lstStyle/>
          <a:p>
            <a:pPr marL="0" indent="0">
              <a:buNone/>
            </a:pPr>
            <a:r>
              <a:rPr lang="lv-LV" dirty="0">
                <a:latin typeface="Century Gothic" panose="020B0502020202020204" pitchFamily="34" charset="0"/>
              </a:rPr>
              <a:t>ES iestādēs ir daudz neaizpildītu tulku vietu. Šim amatam ir nepieciešams maģistra grāds </a:t>
            </a:r>
            <a:r>
              <a:rPr lang="lv-LV" b="1" dirty="0">
                <a:latin typeface="Century Gothic" panose="020B0502020202020204" pitchFamily="34" charset="0"/>
              </a:rPr>
              <a:t>konferenču tulkošanā</a:t>
            </a:r>
            <a:r>
              <a:rPr lang="lv-LV" dirty="0">
                <a:latin typeface="Century Gothic" panose="020B0502020202020204" pitchFamily="34" charset="0"/>
              </a:rPr>
              <a:t>. Latvijas Universitātē ir iespējams iegūt tulka kvalifikāciju.</a:t>
            </a:r>
          </a:p>
          <a:p>
            <a:pPr marL="0" indent="0">
              <a:buNone/>
            </a:pPr>
            <a:r>
              <a:rPr lang="lv-LV" dirty="0">
                <a:latin typeface="Century Gothic" panose="020B0502020202020204" pitchFamily="34" charset="0"/>
              </a:rPr>
              <a:t>Labākie studenti pēc programmas beigšanas kārto ES akreditācijas eksāmenu Briselē un var kļūt par </a:t>
            </a:r>
            <a:r>
              <a:rPr lang="lv-LV" b="1" dirty="0">
                <a:latin typeface="Century Gothic" panose="020B0502020202020204" pitchFamily="34" charset="0"/>
              </a:rPr>
              <a:t>ES štata vai ārštata tulkiem </a:t>
            </a:r>
            <a:r>
              <a:rPr lang="lv-LV" dirty="0">
                <a:latin typeface="Century Gothic" panose="020B0502020202020204" pitchFamily="34" charset="0"/>
              </a:rPr>
              <a:t>ar labu atalgojumu.</a:t>
            </a:r>
          </a:p>
        </p:txBody>
      </p:sp>
      <p:pic>
        <p:nvPicPr>
          <p:cNvPr id="5" name="Attēls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699406" y="673783"/>
            <a:ext cx="5248275" cy="3495675"/>
          </a:xfrm>
          <a:prstGeom prst="rect">
            <a:avLst/>
          </a:prstGeom>
        </p:spPr>
      </p:pic>
      <p:sp>
        <p:nvSpPr>
          <p:cNvPr id="6" name="Taisnstūris 5"/>
          <p:cNvSpPr/>
          <p:nvPr/>
        </p:nvSpPr>
        <p:spPr>
          <a:xfrm>
            <a:off x="6848918" y="4697392"/>
            <a:ext cx="4949253" cy="1477328"/>
          </a:xfrm>
          <a:prstGeom prst="rect">
            <a:avLst/>
          </a:prstGeom>
        </p:spPr>
        <p:txBody>
          <a:bodyPr wrap="square">
            <a:spAutoFit/>
          </a:bodyPr>
          <a:lstStyle/>
          <a:p>
            <a:r>
              <a:rPr lang="lv-LV" dirty="0">
                <a:latin typeface="Century Gothic" panose="020B0502020202020204" pitchFamily="34" charset="0"/>
              </a:rPr>
              <a:t>Programma:</a:t>
            </a:r>
          </a:p>
          <a:p>
            <a:r>
              <a:rPr lang="lv-LV" dirty="0">
                <a:latin typeface="Century Gothic" panose="020B0502020202020204" pitchFamily="34" charset="0"/>
                <a:hlinkClick r:id="rId3"/>
              </a:rPr>
              <a:t>http://www.lu.lv/gribustudet/katalogs/programmu-mekletajs/?user_phpfileexecutor_pi1%5Bprogram_id%5D=22525</a:t>
            </a:r>
            <a:endParaRPr lang="lv-LV" dirty="0">
              <a:latin typeface="Century Gothic" panose="020B0502020202020204" pitchFamily="34" charset="0"/>
            </a:endParaRPr>
          </a:p>
        </p:txBody>
      </p:sp>
    </p:spTree>
    <p:extLst>
      <p:ext uri="{BB962C8B-B14F-4D97-AF65-F5344CB8AC3E}">
        <p14:creationId xmlns:p14="http://schemas.microsoft.com/office/powerpoint/2010/main" xmlns="" val="2493875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ttēls 12"/>
          <p:cNvPicPr>
            <a:picLocks noChangeAspect="1"/>
          </p:cNvPicPr>
          <p:nvPr/>
        </p:nvPicPr>
        <p:blipFill rotWithShape="1">
          <a:blip r:embed="rId2" cstate="print">
            <a:extLst>
              <a:ext uri="{28A0092B-C50C-407E-A947-70E740481C1C}">
                <a14:useLocalDpi xmlns:a14="http://schemas.microsoft.com/office/drawing/2010/main" xmlns="" val="0"/>
              </a:ext>
            </a:extLst>
          </a:blip>
          <a:srcRect l="16098" r="46371" b="652"/>
          <a:stretch/>
        </p:blipFill>
        <p:spPr>
          <a:xfrm>
            <a:off x="20" y="10"/>
            <a:ext cx="12191980" cy="6857990"/>
          </a:xfrm>
          <a:prstGeom prst="rect">
            <a:avLst/>
          </a:prstGeom>
        </p:spPr>
      </p:pic>
      <p:sp>
        <p:nvSpPr>
          <p:cNvPr id="28" name="Rectangle 27"/>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p:cNvSpPr>
            <a:spLocks noGrp="1"/>
          </p:cNvSpPr>
          <p:nvPr>
            <p:ph type="title"/>
          </p:nvPr>
        </p:nvSpPr>
        <p:spPr>
          <a:xfrm>
            <a:off x="594109" y="776788"/>
            <a:ext cx="7276716" cy="1344975"/>
          </a:xfrm>
        </p:spPr>
        <p:txBody>
          <a:bodyPr>
            <a:normAutofit/>
          </a:bodyPr>
          <a:lstStyle/>
          <a:p>
            <a:r>
              <a:rPr lang="lv-LV" sz="4000" b="1" dirty="0">
                <a:latin typeface="Century Gothic" panose="020B0502020202020204" pitchFamily="34" charset="0"/>
              </a:rPr>
              <a:t>Latviešu tulki ES institūcijās</a:t>
            </a:r>
          </a:p>
        </p:txBody>
      </p:sp>
      <p:sp>
        <p:nvSpPr>
          <p:cNvPr id="3" name="Satura vietturis 2"/>
          <p:cNvSpPr>
            <a:spLocks noGrp="1"/>
          </p:cNvSpPr>
          <p:nvPr>
            <p:ph idx="1"/>
          </p:nvPr>
        </p:nvSpPr>
        <p:spPr>
          <a:xfrm>
            <a:off x="625517" y="2121763"/>
            <a:ext cx="6620505" cy="4145538"/>
          </a:xfrm>
        </p:spPr>
        <p:txBody>
          <a:bodyPr>
            <a:normAutofit/>
          </a:bodyPr>
          <a:lstStyle/>
          <a:p>
            <a:pPr marL="0" indent="0" algn="ctr">
              <a:buNone/>
            </a:pPr>
            <a:r>
              <a:rPr lang="lv-LV" sz="2400" dirty="0"/>
              <a:t> </a:t>
            </a:r>
            <a:r>
              <a:rPr lang="lv-LV" sz="2400" dirty="0">
                <a:latin typeface="Century Gothic" panose="020B0502020202020204" pitchFamily="34" charset="0"/>
              </a:rPr>
              <a:t>Krasais oficiālo valodu skaita pieaugums licis tulkiem daļēji pāriet uz tā saukto releja principu.</a:t>
            </a:r>
          </a:p>
          <a:p>
            <a:pPr marL="0" indent="0" algn="ctr">
              <a:buNone/>
            </a:pPr>
            <a:endParaRPr lang="lv-LV" sz="2400" dirty="0">
              <a:latin typeface="Century Gothic" panose="020B0502020202020204" pitchFamily="34" charset="0"/>
            </a:endParaRPr>
          </a:p>
          <a:p>
            <a:pPr marL="0" indent="0">
              <a:buNone/>
            </a:pPr>
            <a:r>
              <a:rPr lang="lv-LV" sz="2000" dirty="0">
                <a:latin typeface="Century Gothic" panose="020B0502020202020204" pitchFamily="34" charset="0"/>
              </a:rPr>
              <a:t>Latviešu kabīne tulko nevis no visām 20 valodām, bet gan no </a:t>
            </a:r>
            <a:r>
              <a:rPr lang="lv-LV" sz="2000" b="1" dirty="0">
                <a:latin typeface="Century Gothic" panose="020B0502020202020204" pitchFamily="34" charset="0"/>
              </a:rPr>
              <a:t>divām vai trim</a:t>
            </a:r>
            <a:r>
              <a:rPr lang="lv-LV" sz="2000" dirty="0">
                <a:latin typeface="Century Gothic" panose="020B0502020202020204" pitchFamily="34" charset="0"/>
              </a:rPr>
              <a:t>, izmantojot tās kā </a:t>
            </a:r>
            <a:r>
              <a:rPr lang="lv-LV" sz="2000" b="1" dirty="0">
                <a:latin typeface="Century Gothic" panose="020B0502020202020204" pitchFamily="34" charset="0"/>
              </a:rPr>
              <a:t>starpniekvalodas.</a:t>
            </a:r>
          </a:p>
          <a:p>
            <a:pPr marL="0" indent="0">
              <a:buNone/>
            </a:pPr>
            <a:r>
              <a:rPr lang="lv-LV" sz="2000" dirty="0">
                <a:latin typeface="Century Gothic" panose="020B0502020202020204" pitchFamily="34" charset="0"/>
              </a:rPr>
              <a:t>Latviešu tulki dara arī pretējo - runas latviešu valodā tulko uz angļu, vācu vai franču valodu, kas tad kļūst par starpniekvalodām </a:t>
            </a:r>
            <a:r>
              <a:rPr lang="lv-LV" sz="2000" dirty="0" err="1">
                <a:latin typeface="Century Gothic" panose="020B0502020202020204" pitchFamily="34" charset="0"/>
              </a:rPr>
              <a:t>tālāktulkojumam</a:t>
            </a:r>
            <a:r>
              <a:rPr lang="lv-LV" sz="2000" dirty="0">
                <a:latin typeface="Century Gothic" panose="020B0502020202020204" pitchFamily="34" charset="0"/>
              </a:rPr>
              <a:t>. </a:t>
            </a:r>
          </a:p>
        </p:txBody>
      </p:sp>
    </p:spTree>
    <p:extLst>
      <p:ext uri="{BB962C8B-B14F-4D97-AF65-F5344CB8AC3E}">
        <p14:creationId xmlns:p14="http://schemas.microsoft.com/office/powerpoint/2010/main" xmlns="" val="4026843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8000">
              <a:srgbClr val="098F7C"/>
            </a:gs>
            <a:gs pos="30000">
              <a:schemeClr val="accent5">
                <a:lumMod val="0"/>
                <a:lumOff val="100000"/>
              </a:schemeClr>
            </a:gs>
            <a:gs pos="7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Virsraksts 1"/>
          <p:cNvSpPr>
            <a:spLocks noGrp="1"/>
          </p:cNvSpPr>
          <p:nvPr>
            <p:ph type="title"/>
          </p:nvPr>
        </p:nvSpPr>
        <p:spPr>
          <a:xfrm>
            <a:off x="9206949" y="1633159"/>
            <a:ext cx="3051312" cy="4489346"/>
          </a:xfrm>
        </p:spPr>
        <p:txBody>
          <a:bodyPr>
            <a:normAutofit/>
          </a:bodyPr>
          <a:lstStyle/>
          <a:p>
            <a:r>
              <a:rPr lang="lv-LV" sz="2400" dirty="0">
                <a:effectLst>
                  <a:outerShdw blurRad="38100" dist="38100" dir="2700000" algn="tl">
                    <a:srgbClr val="000000">
                      <a:alpha val="43137"/>
                    </a:srgbClr>
                  </a:outerShdw>
                </a:effectLst>
                <a:latin typeface="Century Gothic" panose="020B0502020202020204" pitchFamily="34" charset="0"/>
              </a:rPr>
              <a:t>Pašlaik latviešu valodu iespējams studēt 20 universitātēs ārvalstīs. </a:t>
            </a:r>
            <a:br>
              <a:rPr lang="lv-LV" sz="2400" dirty="0">
                <a:effectLst>
                  <a:outerShdw blurRad="38100" dist="38100" dir="2700000" algn="tl">
                    <a:srgbClr val="000000">
                      <a:alpha val="43137"/>
                    </a:srgbClr>
                  </a:outerShdw>
                </a:effectLst>
                <a:latin typeface="Century Gothic" panose="020B0502020202020204" pitchFamily="34" charset="0"/>
              </a:rPr>
            </a:br>
            <a:r>
              <a:rPr lang="lv-LV" sz="2400" dirty="0">
                <a:effectLst>
                  <a:outerShdw blurRad="38100" dist="38100" dir="2700000" algn="tl">
                    <a:srgbClr val="000000">
                      <a:alpha val="43137"/>
                    </a:srgbClr>
                  </a:outerShdw>
                </a:effectLst>
                <a:latin typeface="Century Gothic" panose="020B0502020202020204" pitchFamily="34" charset="0"/>
              </a:rPr>
              <a:t>Latvijas dalība ES padara studijas daudz pieejamākas.</a:t>
            </a:r>
          </a:p>
        </p:txBody>
      </p:sp>
      <p:pic>
        <p:nvPicPr>
          <p:cNvPr id="5" name="Attēls 4"/>
          <p:cNvPicPr>
            <a:picLocks noChangeAspect="1"/>
          </p:cNvPicPr>
          <p:nvPr/>
        </p:nvPicPr>
        <p:blipFill rotWithShape="1">
          <a:blip r:embed="rId2" cstate="print">
            <a:extLst>
              <a:ext uri="{BEBA8EAE-BF5A-486C-A8C5-ECC9F3942E4B}">
                <a14:imgProps xmlns:a14="http://schemas.microsoft.com/office/drawing/2010/main" xmlns="">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xmlns="" val="0"/>
              </a:ext>
            </a:extLst>
          </a:blip>
          <a:srcRect l="14104" t="12349" r="15897" b="6452"/>
          <a:stretch/>
        </p:blipFill>
        <p:spPr>
          <a:xfrm>
            <a:off x="332959" y="556592"/>
            <a:ext cx="8534400" cy="5565913"/>
          </a:xfrm>
          <a:prstGeom prst="rect">
            <a:avLst/>
          </a:prstGeom>
          <a:ln w="228600" cap="sq" cmpd="thickThin">
            <a:solidFill>
              <a:srgbClr val="000000"/>
            </a:solidFill>
            <a:prstDash val="solid"/>
            <a:miter lim="800000"/>
          </a:ln>
          <a:effectLst>
            <a:innerShdw blurRad="76200">
              <a:srgbClr val="000000"/>
            </a:innerShdw>
          </a:effectLst>
        </p:spPr>
      </p:pic>
      <p:sp>
        <p:nvSpPr>
          <p:cNvPr id="8" name="Bultiņa: piecstūris 7"/>
          <p:cNvSpPr/>
          <p:nvPr/>
        </p:nvSpPr>
        <p:spPr>
          <a:xfrm rot="10800000">
            <a:off x="8661950" y="798271"/>
            <a:ext cx="3337893" cy="1311965"/>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TextBox 6"/>
          <p:cNvSpPr txBox="1"/>
          <p:nvPr/>
        </p:nvSpPr>
        <p:spPr>
          <a:xfrm>
            <a:off x="8753060" y="992589"/>
            <a:ext cx="3246783" cy="923330"/>
          </a:xfrm>
          <a:prstGeom prst="rect">
            <a:avLst/>
          </a:prstGeom>
          <a:noFill/>
        </p:spPr>
        <p:txBody>
          <a:bodyPr wrap="square" rtlCol="0">
            <a:spAutoFit/>
          </a:bodyPr>
          <a:lstStyle/>
          <a:p>
            <a:pPr algn="r"/>
            <a:r>
              <a:rPr lang="lv-LV" b="1" dirty="0">
                <a:latin typeface="Century Gothic" panose="020B0502020202020204" pitchFamily="34" charset="0"/>
              </a:rPr>
              <a:t>Pilsētas, kurās atrodas skolas, kur iespējams apgūt latviešu valodu</a:t>
            </a:r>
          </a:p>
        </p:txBody>
      </p:sp>
    </p:spTree>
    <p:extLst>
      <p:ext uri="{BB962C8B-B14F-4D97-AF65-F5344CB8AC3E}">
        <p14:creationId xmlns:p14="http://schemas.microsoft.com/office/powerpoint/2010/main" xmlns="" val="710544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6" name="Attēls 5"/>
          <p:cNvPicPr>
            <a:picLocks noChangeAspect="1"/>
          </p:cNvPicPr>
          <p:nvPr/>
        </p:nvPicPr>
        <p:blipFill rotWithShape="1">
          <a:blip r:embed="rId2" cstate="print">
            <a:extLst>
              <a:ext uri="{28A0092B-C50C-407E-A947-70E740481C1C}">
                <a14:useLocalDpi xmlns:a14="http://schemas.microsoft.com/office/drawing/2010/main" xmlns="" val="0"/>
              </a:ext>
            </a:extLst>
          </a:blip>
          <a:srcRect t="596" b="22874"/>
          <a:stretch/>
        </p:blipFill>
        <p:spPr>
          <a:xfrm>
            <a:off x="20" y="10"/>
            <a:ext cx="12191980" cy="6857990"/>
          </a:xfrm>
          <a:prstGeom prst="rect">
            <a:avLst/>
          </a:prstGeom>
        </p:spPr>
      </p:pic>
      <p:sp>
        <p:nvSpPr>
          <p:cNvPr id="13" name="Down Arrow 7"/>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p:cNvSpPr>
            <a:spLocks noGrp="1"/>
          </p:cNvSpPr>
          <p:nvPr>
            <p:ph type="title"/>
          </p:nvPr>
        </p:nvSpPr>
        <p:spPr>
          <a:xfrm>
            <a:off x="909636" y="190501"/>
            <a:ext cx="3114675" cy="2486024"/>
          </a:xfrm>
          <a:noFill/>
        </p:spPr>
        <p:txBody>
          <a:bodyPr vert="horz" lIns="91440" tIns="45720" rIns="91440" bIns="45720" rtlCol="0" anchor="ctr">
            <a:normAutofit/>
          </a:bodyPr>
          <a:lstStyle/>
          <a:p>
            <a:pPr algn="ctr"/>
            <a:r>
              <a:rPr lang="en-US" sz="4000" i="1" dirty="0" err="1">
                <a:solidFill>
                  <a:schemeClr val="bg1"/>
                </a:solidFill>
                <a:latin typeface="Century Gothic" panose="020B0502020202020204" pitchFamily="34" charset="0"/>
              </a:rPr>
              <a:t>Mazliet</a:t>
            </a:r>
            <a:r>
              <a:rPr lang="en-US" sz="4000" i="1" dirty="0">
                <a:solidFill>
                  <a:schemeClr val="bg1"/>
                </a:solidFill>
                <a:latin typeface="Century Gothic" panose="020B0502020202020204" pitchFamily="34" charset="0"/>
              </a:rPr>
              <a:t> par </a:t>
            </a:r>
            <a:r>
              <a:rPr lang="en-US" sz="4000" i="1" dirty="0" err="1">
                <a:solidFill>
                  <a:schemeClr val="bg1"/>
                </a:solidFill>
                <a:latin typeface="Century Gothic" panose="020B0502020202020204" pitchFamily="34" charset="0"/>
              </a:rPr>
              <a:t>latviešu</a:t>
            </a:r>
            <a:r>
              <a:rPr lang="en-US" sz="4000" i="1" dirty="0">
                <a:solidFill>
                  <a:schemeClr val="bg1"/>
                </a:solidFill>
                <a:latin typeface="Century Gothic" panose="020B0502020202020204" pitchFamily="34" charset="0"/>
              </a:rPr>
              <a:t> </a:t>
            </a:r>
            <a:r>
              <a:rPr lang="en-US" sz="4000" i="1" dirty="0" err="1">
                <a:solidFill>
                  <a:schemeClr val="bg1"/>
                </a:solidFill>
                <a:latin typeface="Century Gothic" panose="020B0502020202020204" pitchFamily="34" charset="0"/>
              </a:rPr>
              <a:t>valodu</a:t>
            </a:r>
            <a:endParaRPr lang="en-US" sz="4000" i="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xmlns="" val="742620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ttēls 8"/>
          <p:cNvPicPr>
            <a:picLocks noChangeAspect="1"/>
          </p:cNvPicPr>
          <p:nvPr/>
        </p:nvPicPr>
        <p:blipFill rotWithShape="1">
          <a:blip r:embed="rId2" cstate="print">
            <a:extLst>
              <a:ext uri="{28A0092B-C50C-407E-A947-70E740481C1C}">
                <a14:useLocalDpi xmlns:a14="http://schemas.microsoft.com/office/drawing/2010/main" xmlns="" val="0"/>
              </a:ext>
            </a:extLst>
          </a:blip>
          <a:srcRect t="14490" r="46" b="-2"/>
          <a:stretch/>
        </p:blipFill>
        <p:spPr>
          <a:xfrm>
            <a:off x="20" y="10"/>
            <a:ext cx="12191980" cy="6857990"/>
          </a:xfrm>
          <a:prstGeom prst="rect">
            <a:avLst/>
          </a:prstGeom>
        </p:spPr>
      </p:pic>
      <p:sp>
        <p:nvSpPr>
          <p:cNvPr id="14" name="Rectangle 13"/>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36884" y="321176"/>
            <a:ext cx="5735590"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p:cNvSpPr>
            <a:spLocks noGrp="1"/>
          </p:cNvSpPr>
          <p:nvPr>
            <p:ph type="title"/>
          </p:nvPr>
        </p:nvSpPr>
        <p:spPr>
          <a:xfrm>
            <a:off x="851208" y="526473"/>
            <a:ext cx="5221266" cy="955209"/>
          </a:xfrm>
        </p:spPr>
        <p:txBody>
          <a:bodyPr>
            <a:normAutofit/>
          </a:bodyPr>
          <a:lstStyle/>
          <a:p>
            <a:r>
              <a:rPr lang="lv-LV" sz="4000" b="1" dirty="0">
                <a:solidFill>
                  <a:srgbClr val="000100"/>
                </a:solidFill>
                <a:effectLst>
                  <a:outerShdw blurRad="38100" dist="38100" dir="2700000" algn="tl">
                    <a:srgbClr val="000000">
                      <a:alpha val="43137"/>
                    </a:srgbClr>
                  </a:outerShdw>
                </a:effectLst>
              </a:rPr>
              <a:t>Latviešu valoda Īrijā</a:t>
            </a:r>
          </a:p>
        </p:txBody>
      </p:sp>
      <p:sp>
        <p:nvSpPr>
          <p:cNvPr id="3" name="Satura vietturis 2"/>
          <p:cNvSpPr>
            <a:spLocks noGrp="1"/>
          </p:cNvSpPr>
          <p:nvPr>
            <p:ph idx="1"/>
          </p:nvPr>
        </p:nvSpPr>
        <p:spPr>
          <a:xfrm>
            <a:off x="437322" y="1481682"/>
            <a:ext cx="5635152" cy="4614318"/>
          </a:xfrm>
        </p:spPr>
        <p:txBody>
          <a:bodyPr>
            <a:normAutofit lnSpcReduction="10000"/>
          </a:bodyPr>
          <a:lstStyle/>
          <a:p>
            <a:pPr marL="0" indent="0">
              <a:lnSpc>
                <a:spcPct val="110000"/>
              </a:lnSpc>
              <a:buNone/>
            </a:pPr>
            <a:r>
              <a:rPr lang="lv-LV" sz="2400" dirty="0">
                <a:solidFill>
                  <a:srgbClr val="030F03"/>
                </a:solidFill>
                <a:effectLst>
                  <a:outerShdw blurRad="38100" dist="38100" dir="2700000" algn="tl">
                    <a:srgbClr val="000000">
                      <a:alpha val="43137"/>
                    </a:srgbClr>
                  </a:outerShdw>
                </a:effectLst>
                <a:latin typeface="Century Gothic" panose="020B0502020202020204" pitchFamily="34" charset="0"/>
              </a:rPr>
              <a:t>Tuvākajos trīs gados aptuveni 500 līdz 1000 diasporas jauniešu Īrijā vēlētos </a:t>
            </a:r>
            <a:r>
              <a:rPr lang="lv-LV" sz="2400" b="1" dirty="0">
                <a:solidFill>
                  <a:srgbClr val="030F03"/>
                </a:solidFill>
                <a:effectLst>
                  <a:outerShdw blurRad="38100" dist="38100" dir="2700000" algn="tl">
                    <a:srgbClr val="000000">
                      <a:alpha val="43137"/>
                    </a:srgbClr>
                  </a:outerShdw>
                </a:effectLst>
                <a:latin typeface="Century Gothic" panose="020B0502020202020204" pitchFamily="34" charset="0"/>
              </a:rPr>
              <a:t>mācīties latviešu valodu</a:t>
            </a:r>
            <a:r>
              <a:rPr lang="lv-LV" sz="2400" dirty="0">
                <a:solidFill>
                  <a:srgbClr val="030F03"/>
                </a:solidFill>
                <a:effectLst>
                  <a:outerShdw blurRad="38100" dist="38100" dir="2700000" algn="tl">
                    <a:srgbClr val="000000">
                      <a:alpha val="43137"/>
                    </a:srgbClr>
                  </a:outerShdw>
                </a:effectLst>
                <a:latin typeface="Century Gothic" panose="020B0502020202020204" pitchFamily="34" charset="0"/>
              </a:rPr>
              <a:t>, ja šādu iespēju piedāvātu Īrijas vispārējās izglītības skolas. </a:t>
            </a:r>
          </a:p>
          <a:p>
            <a:pPr marL="0" indent="0">
              <a:lnSpc>
                <a:spcPct val="110000"/>
              </a:lnSpc>
              <a:buNone/>
            </a:pPr>
            <a:r>
              <a:rPr lang="lv-LV" sz="2400" dirty="0">
                <a:solidFill>
                  <a:srgbClr val="030F03"/>
                </a:solidFill>
                <a:effectLst>
                  <a:outerShdw blurRad="38100" dist="38100" dir="2700000" algn="tl">
                    <a:srgbClr val="000000">
                      <a:alpha val="43137"/>
                    </a:srgbClr>
                  </a:outerShdw>
                </a:effectLst>
                <a:latin typeface="Century Gothic" panose="020B0502020202020204" pitchFamily="34" charset="0"/>
              </a:rPr>
              <a:t>ES direktīva noteic, ka citas ES valsts migrantu bērniem uzņemošajā valstī ir jābūt iespējai apgūt savas valsts valodu. Patlaban Īrijā šāda iespēja nav nodrošināta, taču </a:t>
            </a:r>
            <a:r>
              <a:rPr lang="lv-LV" sz="2400" b="1" dirty="0">
                <a:solidFill>
                  <a:srgbClr val="030F03"/>
                </a:solidFill>
                <a:effectLst>
                  <a:outerShdw blurRad="38100" dist="38100" dir="2700000" algn="tl">
                    <a:srgbClr val="000000">
                      <a:alpha val="43137"/>
                    </a:srgbClr>
                  </a:outerShdw>
                </a:effectLst>
                <a:latin typeface="Century Gothic" panose="020B0502020202020204" pitchFamily="34" charset="0"/>
              </a:rPr>
              <a:t>šis jautājums tiek risināts</a:t>
            </a:r>
            <a:r>
              <a:rPr lang="lv-LV" sz="2400" dirty="0">
                <a:solidFill>
                  <a:srgbClr val="030F03"/>
                </a:solidFill>
                <a:effectLst>
                  <a:outerShdw blurRad="38100" dist="38100" dir="2700000" algn="tl">
                    <a:srgbClr val="000000">
                      <a:alpha val="43137"/>
                    </a:srgbClr>
                  </a:outerShdw>
                </a:effectLst>
                <a:latin typeface="Century Gothic" panose="020B0502020202020204" pitchFamily="34" charset="0"/>
              </a:rPr>
              <a:t> sarunu līmenī. </a:t>
            </a:r>
          </a:p>
        </p:txBody>
      </p:sp>
      <p:pic>
        <p:nvPicPr>
          <p:cNvPr id="7" name="Attēls 6"/>
          <p:cNvPicPr>
            <a:picLocks noChangeAspect="1"/>
          </p:cNvPicPr>
          <p:nvPr/>
        </p:nvPicPr>
        <p:blipFill rotWithShape="1">
          <a:blip r:embed="rId3" cstate="print">
            <a:extLst>
              <a:ext uri="{28A0092B-C50C-407E-A947-70E740481C1C}">
                <a14:useLocalDpi xmlns:a14="http://schemas.microsoft.com/office/drawing/2010/main" xmlns="" val="0"/>
              </a:ext>
            </a:extLst>
          </a:blip>
          <a:srcRect b="8261"/>
          <a:stretch/>
        </p:blipFill>
        <p:spPr>
          <a:xfrm>
            <a:off x="6172912" y="321176"/>
            <a:ext cx="3162300" cy="3932169"/>
          </a:xfrm>
          <a:prstGeom prst="rect">
            <a:avLst/>
          </a:prstGeom>
        </p:spPr>
      </p:pic>
    </p:spTree>
    <p:extLst>
      <p:ext uri="{BB962C8B-B14F-4D97-AF65-F5344CB8AC3E}">
        <p14:creationId xmlns:p14="http://schemas.microsoft.com/office/powerpoint/2010/main" xmlns="" val="3639365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atura vietturis 4"/>
          <p:cNvPicPr>
            <a:picLocks noChangeAspect="1"/>
          </p:cNvPicPr>
          <p:nvPr/>
        </p:nvPicPr>
        <p:blipFill rotWithShape="1">
          <a:blip r:embed="rId2" cstate="print">
            <a:extLst>
              <a:ext uri="{28A0092B-C50C-407E-A947-70E740481C1C}">
                <a14:useLocalDpi xmlns:a14="http://schemas.microsoft.com/office/drawing/2010/main" xmlns="" val="0"/>
              </a:ext>
            </a:extLst>
          </a:blip>
          <a:srcRect b="13128"/>
          <a:stretch/>
        </p:blipFill>
        <p:spPr>
          <a:xfrm>
            <a:off x="20" y="0"/>
            <a:ext cx="12191980" cy="6857990"/>
          </a:xfrm>
          <a:prstGeom prst="rect">
            <a:avLst/>
          </a:prstGeom>
        </p:spPr>
      </p:pic>
      <p:sp>
        <p:nvSpPr>
          <p:cNvPr id="18" name="Rectangle 13"/>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p:cNvSpPr>
            <a:spLocks noGrp="1"/>
          </p:cNvSpPr>
          <p:nvPr>
            <p:ph type="title"/>
          </p:nvPr>
        </p:nvSpPr>
        <p:spPr>
          <a:xfrm>
            <a:off x="649711" y="465388"/>
            <a:ext cx="3706651" cy="672793"/>
          </a:xfrm>
        </p:spPr>
        <p:txBody>
          <a:bodyPr>
            <a:noAutofit/>
          </a:bodyPr>
          <a:lstStyle/>
          <a:p>
            <a:r>
              <a:rPr lang="lv-LV" sz="3600" dirty="0">
                <a:effectLst>
                  <a:outerShdw blurRad="38100" dist="38100" dir="2700000" algn="tl">
                    <a:srgbClr val="000000">
                      <a:alpha val="43137"/>
                    </a:srgbClr>
                  </a:outerShdw>
                </a:effectLst>
                <a:latin typeface="Century Gothic" panose="020B0502020202020204" pitchFamily="34" charset="0"/>
              </a:rPr>
              <a:t>Osvalds </a:t>
            </a:r>
            <a:r>
              <a:rPr lang="lv-LV" sz="3600" dirty="0" err="1">
                <a:effectLst>
                  <a:outerShdw blurRad="38100" dist="38100" dir="2700000" algn="tl">
                    <a:srgbClr val="000000">
                      <a:alpha val="43137"/>
                    </a:srgbClr>
                  </a:outerShdw>
                </a:effectLst>
                <a:latin typeface="Century Gothic" panose="020B0502020202020204" pitchFamily="34" charset="0"/>
              </a:rPr>
              <a:t>Zebris</a:t>
            </a:r>
            <a:endParaRPr lang="lv-LV" sz="3600" dirty="0">
              <a:effectLst>
                <a:outerShdw blurRad="38100" dist="38100" dir="2700000" algn="tl">
                  <a:srgbClr val="000000">
                    <a:alpha val="43137"/>
                  </a:srgbClr>
                </a:outerShdw>
              </a:effectLst>
              <a:latin typeface="Century Gothic" panose="020B0502020202020204" pitchFamily="34" charset="0"/>
            </a:endParaRPr>
          </a:p>
        </p:txBody>
      </p:sp>
      <p:sp>
        <p:nvSpPr>
          <p:cNvPr id="10" name="Content Placeholder 9"/>
          <p:cNvSpPr>
            <a:spLocks noGrp="1"/>
          </p:cNvSpPr>
          <p:nvPr>
            <p:ph idx="1"/>
          </p:nvPr>
        </p:nvSpPr>
        <p:spPr>
          <a:xfrm>
            <a:off x="336884" y="1161617"/>
            <a:ext cx="4203694" cy="4919150"/>
          </a:xfrm>
        </p:spPr>
        <p:txBody>
          <a:bodyPr>
            <a:noAutofit/>
          </a:bodyPr>
          <a:lstStyle/>
          <a:p>
            <a:pPr>
              <a:lnSpc>
                <a:spcPct val="100000"/>
              </a:lnSpc>
              <a:buFont typeface="Courier New" panose="02070309020205020404" pitchFamily="49" charset="0"/>
              <a:buChar char="o"/>
            </a:pPr>
            <a:r>
              <a:rPr lang="lv-LV" sz="2000" dirty="0">
                <a:latin typeface="Century Gothic" panose="020B0502020202020204" pitchFamily="34" charset="0"/>
              </a:rPr>
              <a:t> Latviešu rakstnieks, Eiropas Savienības Literatūras balvas ieguvējs</a:t>
            </a:r>
          </a:p>
          <a:p>
            <a:pPr>
              <a:lnSpc>
                <a:spcPct val="100000"/>
              </a:lnSpc>
              <a:buFont typeface="Courier New" panose="02070309020205020404" pitchFamily="49" charset="0"/>
              <a:buChar char="o"/>
            </a:pPr>
            <a:r>
              <a:rPr lang="lv-LV" sz="2000" dirty="0">
                <a:latin typeface="Century Gothic" panose="020B0502020202020204" pitchFamily="34" charset="0"/>
              </a:rPr>
              <a:t> Nominēts par romānu </a:t>
            </a:r>
            <a:r>
              <a:rPr lang="lv-LV" sz="2000" dirty="0" smtClean="0">
                <a:latin typeface="Century Gothic" panose="020B0502020202020204" pitchFamily="34" charset="0"/>
              </a:rPr>
              <a:t>“Gaiļu </a:t>
            </a:r>
            <a:r>
              <a:rPr lang="lv-LV" sz="2000" dirty="0">
                <a:latin typeface="Century Gothic" panose="020B0502020202020204" pitchFamily="34" charset="0"/>
              </a:rPr>
              <a:t>kalna ēnā</a:t>
            </a:r>
            <a:r>
              <a:rPr lang="lv-LV" sz="2000" dirty="0" smtClean="0">
                <a:latin typeface="Century Gothic" panose="020B0502020202020204" pitchFamily="34" charset="0"/>
              </a:rPr>
              <a:t>.” </a:t>
            </a:r>
            <a:endParaRPr lang="lv-LV" sz="2000" dirty="0">
              <a:latin typeface="Century Gothic" panose="020B0502020202020204" pitchFamily="34" charset="0"/>
            </a:endParaRPr>
          </a:p>
          <a:p>
            <a:pPr>
              <a:lnSpc>
                <a:spcPct val="100000"/>
              </a:lnSpc>
              <a:buFont typeface="Courier New" panose="02070309020205020404" pitchFamily="49" charset="0"/>
              <a:buChar char="o"/>
            </a:pPr>
            <a:r>
              <a:rPr lang="lv-LV" sz="2000" dirty="0">
                <a:latin typeface="Century Gothic" panose="020B0502020202020204" pitchFamily="34" charset="0"/>
              </a:rPr>
              <a:t>Viens no 12 jaunajiem un </a:t>
            </a:r>
            <a:r>
              <a:rPr lang="lv-LV" sz="2000" dirty="0" err="1">
                <a:latin typeface="Century Gothic" panose="020B0502020202020204" pitchFamily="34" charset="0"/>
              </a:rPr>
              <a:t>daudzsološajiem</a:t>
            </a:r>
            <a:r>
              <a:rPr lang="lv-LV" sz="2000" dirty="0">
                <a:latin typeface="Century Gothic" panose="020B0502020202020204" pitchFamily="34" charset="0"/>
              </a:rPr>
              <a:t> Eiropas rakstniekiem.</a:t>
            </a:r>
            <a:r>
              <a:rPr lang="lv-LV" sz="2000" b="1" dirty="0">
                <a:latin typeface="Century Gothic" panose="020B0502020202020204" pitchFamily="34" charset="0"/>
              </a:rPr>
              <a:t> </a:t>
            </a:r>
          </a:p>
          <a:p>
            <a:pPr marL="0" indent="0">
              <a:lnSpc>
                <a:spcPct val="100000"/>
              </a:lnSpc>
              <a:buNone/>
            </a:pPr>
            <a:endParaRPr lang="lv-LV" sz="2000" b="1" dirty="0">
              <a:latin typeface="Century Gothic" panose="020B0502020202020204" pitchFamily="34" charset="0"/>
            </a:endParaRPr>
          </a:p>
          <a:p>
            <a:pPr marL="0" indent="0">
              <a:lnSpc>
                <a:spcPct val="100000"/>
              </a:lnSpc>
              <a:buNone/>
            </a:pPr>
            <a:r>
              <a:rPr lang="lv-LV" sz="2000" b="1" dirty="0">
                <a:latin typeface="Century Gothic" panose="020B0502020202020204" pitchFamily="34" charset="0"/>
              </a:rPr>
              <a:t>Eiropas Savienības Literatūras balvas mērķis ir izcelt Eiropas valstu nacionālo kultūru daudzveidību, un Eiropas valodu bagātību.</a:t>
            </a:r>
            <a:endParaRPr lang="lv-LV" sz="2000" dirty="0">
              <a:latin typeface="Century Gothic" panose="020B0502020202020204" pitchFamily="34" charset="0"/>
            </a:endParaRPr>
          </a:p>
          <a:p>
            <a:pPr marL="0" indent="0" algn="ctr">
              <a:lnSpc>
                <a:spcPct val="100000"/>
              </a:lnSpc>
              <a:buNone/>
            </a:pPr>
            <a:r>
              <a:rPr lang="lv-LV" sz="2000" dirty="0">
                <a:latin typeface="Century Gothic" panose="020B0502020202020204" pitchFamily="34" charset="0"/>
              </a:rPr>
              <a:t>   </a:t>
            </a:r>
            <a:endParaRPr lang="en-US" sz="2000" b="1" dirty="0">
              <a:latin typeface="Century Gothic" panose="020B0502020202020204" pitchFamily="34" charset="0"/>
            </a:endParaRPr>
          </a:p>
        </p:txBody>
      </p:sp>
      <p:pic>
        <p:nvPicPr>
          <p:cNvPr id="5" name="Attēls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974856" y="3061252"/>
            <a:ext cx="2537929" cy="3543872"/>
          </a:xfrm>
          <a:prstGeom prst="rect">
            <a:avLst/>
          </a:prstGeom>
        </p:spPr>
      </p:pic>
      <p:sp>
        <p:nvSpPr>
          <p:cNvPr id="6" name="TextBox 5"/>
          <p:cNvSpPr txBox="1"/>
          <p:nvPr/>
        </p:nvSpPr>
        <p:spPr>
          <a:xfrm>
            <a:off x="8517890" y="34290"/>
            <a:ext cx="3451860" cy="1569660"/>
          </a:xfrm>
          <a:prstGeom prst="rect">
            <a:avLst/>
          </a:prstGeom>
          <a:solidFill>
            <a:schemeClr val="bg1"/>
          </a:solidFill>
        </p:spPr>
        <p:txBody>
          <a:bodyPr wrap="square" rtlCol="0">
            <a:spAutoFit/>
          </a:bodyPr>
          <a:lstStyle/>
          <a:p>
            <a:r>
              <a:rPr lang="lv-LV" sz="3200" b="1" dirty="0">
                <a:latin typeface="Century Gothic" panose="020B0502020202020204" pitchFamily="34" charset="0"/>
              </a:rPr>
              <a:t>Valodas popularizēšana kultūrā</a:t>
            </a:r>
          </a:p>
        </p:txBody>
      </p:sp>
    </p:spTree>
    <p:extLst>
      <p:ext uri="{BB962C8B-B14F-4D97-AF65-F5344CB8AC3E}">
        <p14:creationId xmlns:p14="http://schemas.microsoft.com/office/powerpoint/2010/main" xmlns="" val="19951881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98F7C"/>
        </a:solidFill>
        <a:effectLst/>
      </p:bgPr>
    </p:bg>
    <p:spTree>
      <p:nvGrpSpPr>
        <p:cNvPr id="1" name=""/>
        <p:cNvGrpSpPr/>
        <p:nvPr/>
      </p:nvGrpSpPr>
      <p:grpSpPr>
        <a:xfrm>
          <a:off x="0" y="0"/>
          <a:ext cx="0" cy="0"/>
          <a:chOff x="0" y="0"/>
          <a:chExt cx="0" cy="0"/>
        </a:xfrm>
      </p:grpSpPr>
      <p:sp>
        <p:nvSpPr>
          <p:cNvPr id="2" name="Virsraksts 1"/>
          <p:cNvSpPr>
            <a:spLocks noGrp="1"/>
          </p:cNvSpPr>
          <p:nvPr>
            <p:ph type="title"/>
          </p:nvPr>
        </p:nvSpPr>
        <p:spPr>
          <a:xfrm>
            <a:off x="286990" y="252053"/>
            <a:ext cx="5227985" cy="1325563"/>
          </a:xfrm>
          <a:solidFill>
            <a:schemeClr val="bg1"/>
          </a:solidFill>
        </p:spPr>
        <p:txBody>
          <a:bodyPr>
            <a:normAutofit/>
          </a:bodyPr>
          <a:lstStyle/>
          <a:p>
            <a:r>
              <a:rPr lang="lv-LV" sz="4800" b="1" dirty="0">
                <a:solidFill>
                  <a:srgbClr val="EEBF00"/>
                </a:solidFill>
              </a:rPr>
              <a:t>Eiropas valodu diena</a:t>
            </a:r>
          </a:p>
        </p:txBody>
      </p:sp>
      <p:sp>
        <p:nvSpPr>
          <p:cNvPr id="3" name="Satura vietturis 2"/>
          <p:cNvSpPr>
            <a:spLocks noGrp="1"/>
          </p:cNvSpPr>
          <p:nvPr>
            <p:ph idx="1"/>
          </p:nvPr>
        </p:nvSpPr>
        <p:spPr>
          <a:xfrm>
            <a:off x="286990" y="2597426"/>
            <a:ext cx="11290852" cy="2346964"/>
          </a:xfrm>
          <a:solidFill>
            <a:schemeClr val="bg1"/>
          </a:solidFill>
        </p:spPr>
        <p:txBody>
          <a:bodyPr/>
          <a:lstStyle/>
          <a:p>
            <a:pPr marL="0" indent="0">
              <a:buNone/>
            </a:pPr>
            <a:r>
              <a:rPr lang="lv-LV" b="1" dirty="0">
                <a:latin typeface="Century Gothic" panose="020B0502020202020204" pitchFamily="34" charset="0"/>
              </a:rPr>
              <a:t>Tā ir iespēja:</a:t>
            </a:r>
          </a:p>
          <a:p>
            <a:r>
              <a:rPr lang="lv-LV" dirty="0">
                <a:latin typeface="Century Gothic" panose="020B0502020202020204" pitchFamily="34" charset="0"/>
              </a:rPr>
              <a:t>palielināt informētību par plašo valodu dažādību Eiropā</a:t>
            </a:r>
          </a:p>
          <a:p>
            <a:r>
              <a:rPr lang="lv-LV" dirty="0">
                <a:latin typeface="Century Gothic" panose="020B0502020202020204" pitchFamily="34" charset="0"/>
              </a:rPr>
              <a:t>veicināt kultūras un valodu daudzveidību</a:t>
            </a:r>
          </a:p>
          <a:p>
            <a:r>
              <a:rPr lang="lv-LV" dirty="0">
                <a:latin typeface="Century Gothic" panose="020B0502020202020204" pitchFamily="34" charset="0"/>
              </a:rPr>
              <a:t>mudināt visu vecumu cilvēkus apgūt svešvalodas</a:t>
            </a:r>
          </a:p>
          <a:p>
            <a:endParaRPr lang="lv-LV" dirty="0"/>
          </a:p>
        </p:txBody>
      </p:sp>
      <p:sp>
        <p:nvSpPr>
          <p:cNvPr id="6" name="Rectangle 3"/>
          <p:cNvSpPr>
            <a:spLocks noChangeArrowheads="1"/>
          </p:cNvSpPr>
          <p:nvPr/>
        </p:nvSpPr>
        <p:spPr bwMode="auto">
          <a:xfrm>
            <a:off x="286990" y="1396174"/>
            <a:ext cx="5227985" cy="1015663"/>
          </a:xfrm>
          <a:prstGeom prst="rect">
            <a:avLst/>
          </a:prstGeom>
          <a:solidFill>
            <a:schemeClr val="bg1"/>
          </a:solidFill>
          <a:ln>
            <a:noFill/>
          </a:ln>
          <a:effectLs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lv-LV" altLang="lv-LV" sz="2000" b="1" u="none" strike="noStrike" cap="none" normalizeH="0" baseline="0" dirty="0">
                <a:ln>
                  <a:noFill/>
                </a:ln>
                <a:solidFill>
                  <a:schemeClr val="tx1"/>
                </a:solidFill>
                <a:effectLst/>
                <a:latin typeface="Century Gothic" panose="020B0502020202020204" pitchFamily="34" charset="0"/>
              </a:rPr>
              <a:t>Eiropas Valodu dienu </a:t>
            </a:r>
            <a:r>
              <a:rPr kumimoji="0" lang="lv-LV" altLang="lv-LV" sz="2000" b="1" strike="noStrike" cap="none" normalizeH="0" baseline="0" dirty="0">
                <a:ln>
                  <a:noFill/>
                </a:ln>
                <a:solidFill>
                  <a:schemeClr val="tx1"/>
                </a:solidFill>
                <a:effectLst/>
                <a:latin typeface="Century Gothic" panose="020B0502020202020204" pitchFamily="34" charset="0"/>
              </a:rPr>
              <a:t>izsludināja Eiropas Padome,</a:t>
            </a:r>
            <a:r>
              <a:rPr kumimoji="0" lang="lv-LV" altLang="lv-LV" sz="2000" b="1" u="none" strike="noStrike" cap="none" normalizeH="0" baseline="0" dirty="0">
                <a:ln>
                  <a:noFill/>
                </a:ln>
                <a:solidFill>
                  <a:schemeClr val="tx1"/>
                </a:solidFill>
                <a:effectLst/>
                <a:latin typeface="Century Gothic" panose="020B0502020202020204" pitchFamily="34" charset="0"/>
              </a:rPr>
              <a:t> kas pārstāv 800 miljonus eiropiešu no 47 valstīm. </a:t>
            </a:r>
          </a:p>
        </p:txBody>
      </p:sp>
      <p:sp>
        <p:nvSpPr>
          <p:cNvPr id="7" name="AutoShape 4" descr="saite arpus Komisijas domena">
            <a:hlinkClick r:id="rId2"/>
          </p:cNvPr>
          <p:cNvSpPr>
            <a:spLocks noChangeAspect="1" noChangeArrowheads="1"/>
          </p:cNvSpPr>
          <p:nvPr/>
        </p:nvSpPr>
        <p:spPr bwMode="auto">
          <a:xfrm>
            <a:off x="5210175" y="-274638"/>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pic>
        <p:nvPicPr>
          <p:cNvPr id="8" name="Attēls 7"/>
          <p:cNvPicPr>
            <a:picLocks noChangeAspect="1"/>
          </p:cNvPicPr>
          <p:nvPr/>
        </p:nvPicPr>
        <p:blipFill rotWithShape="1">
          <a:blip r:embed="rId3" cstate="print">
            <a:extLst>
              <a:ext uri="{28A0092B-C50C-407E-A947-70E740481C1C}">
                <a14:useLocalDpi xmlns:a14="http://schemas.microsoft.com/office/drawing/2010/main" xmlns="" val="0"/>
              </a:ext>
            </a:extLst>
          </a:blip>
          <a:srcRect t="28472" b="28905"/>
          <a:stretch/>
        </p:blipFill>
        <p:spPr>
          <a:xfrm>
            <a:off x="286990" y="4757530"/>
            <a:ext cx="6715125" cy="1855304"/>
          </a:xfrm>
          <a:prstGeom prst="rect">
            <a:avLst/>
          </a:prstGeom>
        </p:spPr>
      </p:pic>
      <p:sp>
        <p:nvSpPr>
          <p:cNvPr id="9" name="Zvaigzne: 5 stari 8"/>
          <p:cNvSpPr/>
          <p:nvPr/>
        </p:nvSpPr>
        <p:spPr>
          <a:xfrm>
            <a:off x="8135806" y="3611002"/>
            <a:ext cx="3969640" cy="3081131"/>
          </a:xfrm>
          <a:prstGeom prst="star5">
            <a:avLst/>
          </a:prstGeom>
          <a:solidFill>
            <a:srgbClr val="EEB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0" name="TextBox 9"/>
          <p:cNvSpPr txBox="1"/>
          <p:nvPr/>
        </p:nvSpPr>
        <p:spPr>
          <a:xfrm>
            <a:off x="9482758" y="4480638"/>
            <a:ext cx="2676939" cy="1508105"/>
          </a:xfrm>
          <a:prstGeom prst="rect">
            <a:avLst/>
          </a:prstGeom>
          <a:noFill/>
        </p:spPr>
        <p:txBody>
          <a:bodyPr wrap="square" rtlCol="0">
            <a:spAutoFit/>
          </a:bodyPr>
          <a:lstStyle/>
          <a:p>
            <a:r>
              <a:rPr lang="lv-LV" sz="7200" dirty="0">
                <a:solidFill>
                  <a:srgbClr val="123C66"/>
                </a:solidFill>
                <a:latin typeface="Century Gothic" panose="020B0502020202020204" pitchFamily="34" charset="0"/>
              </a:rPr>
              <a:t>26.</a:t>
            </a:r>
          </a:p>
          <a:p>
            <a:r>
              <a:rPr lang="lv-LV" sz="2000" dirty="0">
                <a:solidFill>
                  <a:schemeClr val="accent5">
                    <a:lumMod val="50000"/>
                  </a:schemeClr>
                </a:solidFill>
                <a:effectLst>
                  <a:outerShdw blurRad="38100" dist="38100" dir="2700000" algn="tl">
                    <a:srgbClr val="000000">
                      <a:alpha val="43137"/>
                    </a:srgbClr>
                  </a:outerShdw>
                </a:effectLst>
                <a:latin typeface="Century Gothic" panose="020B0502020202020204" pitchFamily="34" charset="0"/>
              </a:rPr>
              <a:t>septembrī</a:t>
            </a:r>
          </a:p>
        </p:txBody>
      </p:sp>
      <p:pic>
        <p:nvPicPr>
          <p:cNvPr id="12" name="Attēls 11"/>
          <p:cNvPicPr>
            <a:picLocks noChangeAspect="1"/>
          </p:cNvPicPr>
          <p:nvPr/>
        </p:nvPicPr>
        <p:blipFill rotWithShape="1">
          <a:blip r:embed="rId4" cstate="print">
            <a:extLst>
              <a:ext uri="{28A0092B-C50C-407E-A947-70E740481C1C}">
                <a14:useLocalDpi xmlns:a14="http://schemas.microsoft.com/office/drawing/2010/main" xmlns="" val="0"/>
              </a:ext>
            </a:extLst>
          </a:blip>
          <a:srcRect t="19498" b="3562"/>
          <a:stretch/>
        </p:blipFill>
        <p:spPr>
          <a:xfrm>
            <a:off x="6458889" y="46854"/>
            <a:ext cx="4984887" cy="2893993"/>
          </a:xfrm>
          <a:prstGeom prst="rect">
            <a:avLst/>
          </a:prstGeom>
        </p:spPr>
      </p:pic>
    </p:spTree>
    <p:extLst>
      <p:ext uri="{BB962C8B-B14F-4D97-AF65-F5344CB8AC3E}">
        <p14:creationId xmlns:p14="http://schemas.microsoft.com/office/powerpoint/2010/main" xmlns="" val="3944597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b="1" dirty="0">
                <a:latin typeface="Century Gothic" panose="020B0502020202020204" pitchFamily="34" charset="0"/>
              </a:rPr>
              <a:t>Secinājumi</a:t>
            </a:r>
          </a:p>
        </p:txBody>
      </p:sp>
      <p:sp>
        <p:nvSpPr>
          <p:cNvPr id="3" name="Satura vietturis 2"/>
          <p:cNvSpPr>
            <a:spLocks noGrp="1"/>
          </p:cNvSpPr>
          <p:nvPr>
            <p:ph idx="1"/>
          </p:nvPr>
        </p:nvSpPr>
        <p:spPr>
          <a:xfrm>
            <a:off x="838200" y="1690688"/>
            <a:ext cx="10515600" cy="4351338"/>
          </a:xfrm>
        </p:spPr>
        <p:txBody>
          <a:bodyPr>
            <a:normAutofit/>
          </a:bodyPr>
          <a:lstStyle/>
          <a:p>
            <a:pPr marL="0" indent="0">
              <a:buNone/>
            </a:pPr>
            <a:r>
              <a:rPr lang="lv-LV" sz="3200" dirty="0">
                <a:latin typeface="Century Gothic" panose="020B0502020202020204" pitchFamily="34" charset="0"/>
              </a:rPr>
              <a:t>Latviešu valoda kā oficiālā valoda ir būtiska Eiropas Savienības darbībā, tā ir kļuvusi par ir vienu no Eiropas Savienības identitātes elementiem. Mūsu valoda ir stabils latviešu identitātes elements un veic sabiedrības vienotājas funkciju, taču ļoti ticams, ka dalība Eiropas Savienībā pozitīvi ietekmējusi latviešu valodas likteni.</a:t>
            </a:r>
          </a:p>
        </p:txBody>
      </p:sp>
    </p:spTree>
    <p:extLst>
      <p:ext uri="{BB962C8B-B14F-4D97-AF65-F5344CB8AC3E}">
        <p14:creationId xmlns:p14="http://schemas.microsoft.com/office/powerpoint/2010/main" xmlns="" val="149905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4" name="Attēls 3"/>
          <p:cNvPicPr>
            <a:picLocks noChangeAspect="1"/>
          </p:cNvPicPr>
          <p:nvPr/>
        </p:nvPicPr>
        <p:blipFill rotWithShape="1">
          <a:blip r:embed="rId2" cstate="print">
            <a:extLst>
              <a:ext uri="{28A0092B-C50C-407E-A947-70E740481C1C}">
                <a14:useLocalDpi xmlns:a14="http://schemas.microsoft.com/office/drawing/2010/main" xmlns="" val="0"/>
              </a:ext>
            </a:extLst>
          </a:blip>
          <a:srcRect t="9147" b="14061"/>
          <a:stretch/>
        </p:blipFill>
        <p:spPr>
          <a:xfrm>
            <a:off x="20" y="10"/>
            <a:ext cx="12191980" cy="6857990"/>
          </a:xfrm>
          <a:prstGeom prst="rect">
            <a:avLst/>
          </a:prstGeom>
        </p:spPr>
      </p:pic>
      <p:sp>
        <p:nvSpPr>
          <p:cNvPr id="11" name="Freeform 12"/>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1622650" y="5181600"/>
            <a:ext cx="9165010" cy="1174750"/>
          </a:xfrm>
          <a:custGeom>
            <a:avLst/>
            <a:gdLst>
              <a:gd name="connsiteX0" fmla="*/ 0 w 9165010"/>
              <a:gd name="connsiteY0" fmla="*/ 1073384 h 1073384"/>
              <a:gd name="connsiteX1" fmla="*/ 9165010 w 9165010"/>
              <a:gd name="connsiteY1" fmla="*/ 1073384 h 1073384"/>
              <a:gd name="connsiteX2" fmla="*/ 9165010 w 9165010"/>
              <a:gd name="connsiteY2" fmla="*/ 266817 h 1073384"/>
              <a:gd name="connsiteX3" fmla="*/ 4757604 w 9165010"/>
              <a:gd name="connsiteY3" fmla="*/ 266817 h 1073384"/>
              <a:gd name="connsiteX4" fmla="*/ 4582505 w 9165010"/>
              <a:gd name="connsiteY4" fmla="*/ 0 h 1073384"/>
              <a:gd name="connsiteX5" fmla="*/ 4407407 w 9165010"/>
              <a:gd name="connsiteY5" fmla="*/ 266817 h 1073384"/>
              <a:gd name="connsiteX6" fmla="*/ 0 w 9165010"/>
              <a:gd name="connsiteY6" fmla="*/ 266817 h 107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5010" h="1073384">
                <a:moveTo>
                  <a:pt x="0" y="1073384"/>
                </a:moveTo>
                <a:lnTo>
                  <a:pt x="9165010" y="1073384"/>
                </a:lnTo>
                <a:lnTo>
                  <a:pt x="9165010" y="266817"/>
                </a:lnTo>
                <a:lnTo>
                  <a:pt x="4757604" y="266817"/>
                </a:lnTo>
                <a:lnTo>
                  <a:pt x="4582505" y="0"/>
                </a:lnTo>
                <a:lnTo>
                  <a:pt x="4407407" y="266817"/>
                </a:lnTo>
                <a:lnTo>
                  <a:pt x="0" y="266817"/>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p:cNvSpPr>
            <a:spLocks noGrp="1"/>
          </p:cNvSpPr>
          <p:nvPr>
            <p:ph type="title"/>
          </p:nvPr>
        </p:nvSpPr>
        <p:spPr>
          <a:xfrm>
            <a:off x="1771650" y="5254391"/>
            <a:ext cx="8867012" cy="774934"/>
          </a:xfrm>
          <a:noFill/>
        </p:spPr>
        <p:txBody>
          <a:bodyPr vert="horz" lIns="91440" tIns="45720" rIns="91440" bIns="45720" rtlCol="0" anchor="ctr">
            <a:normAutofit/>
          </a:bodyPr>
          <a:lstStyle/>
          <a:p>
            <a:pPr algn="ctr"/>
            <a:r>
              <a:rPr lang="en-US" sz="4000" b="1">
                <a:solidFill>
                  <a:schemeClr val="bg1"/>
                </a:solidFill>
              </a:rPr>
              <a:t>Paldies par uzmanību!</a:t>
            </a:r>
          </a:p>
        </p:txBody>
      </p:sp>
      <p:sp>
        <p:nvSpPr>
          <p:cNvPr id="5" name="Zvaigzne: 5 stari 4"/>
          <p:cNvSpPr/>
          <p:nvPr/>
        </p:nvSpPr>
        <p:spPr>
          <a:xfrm>
            <a:off x="9620963" y="3740943"/>
            <a:ext cx="629247" cy="557213"/>
          </a:xfrm>
          <a:prstGeom prst="star5">
            <a:avLst/>
          </a:prstGeom>
          <a:solidFill>
            <a:srgbClr val="EEBF00"/>
          </a:solidFill>
          <a:ln>
            <a:solidFill>
              <a:srgbClr val="FFF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Zvaigzne: 5 stari 7"/>
          <p:cNvSpPr/>
          <p:nvPr/>
        </p:nvSpPr>
        <p:spPr>
          <a:xfrm>
            <a:off x="8344853" y="3957637"/>
            <a:ext cx="629247" cy="557213"/>
          </a:xfrm>
          <a:prstGeom prst="star5">
            <a:avLst/>
          </a:prstGeom>
          <a:solidFill>
            <a:srgbClr val="EEBF00"/>
          </a:solidFill>
          <a:ln>
            <a:solidFill>
              <a:srgbClr val="FFF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0" name="Zvaigzne: 5 stari 9"/>
          <p:cNvSpPr/>
          <p:nvPr/>
        </p:nvSpPr>
        <p:spPr>
          <a:xfrm>
            <a:off x="10473036" y="2932985"/>
            <a:ext cx="629247" cy="557213"/>
          </a:xfrm>
          <a:prstGeom prst="star5">
            <a:avLst/>
          </a:prstGeom>
          <a:solidFill>
            <a:srgbClr val="EEBF00"/>
          </a:solidFill>
          <a:ln>
            <a:solidFill>
              <a:srgbClr val="FFF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Zvaigzne: 5 stari 11"/>
          <p:cNvSpPr/>
          <p:nvPr/>
        </p:nvSpPr>
        <p:spPr>
          <a:xfrm>
            <a:off x="10920413" y="1961911"/>
            <a:ext cx="629247" cy="557213"/>
          </a:xfrm>
          <a:prstGeom prst="star5">
            <a:avLst/>
          </a:prstGeom>
          <a:solidFill>
            <a:srgbClr val="EEBF00"/>
          </a:solidFill>
          <a:ln>
            <a:solidFill>
              <a:srgbClr val="FFF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Zvaigzne: 5 stari 12"/>
          <p:cNvSpPr/>
          <p:nvPr/>
        </p:nvSpPr>
        <p:spPr>
          <a:xfrm>
            <a:off x="10819092" y="811052"/>
            <a:ext cx="629247" cy="557213"/>
          </a:xfrm>
          <a:prstGeom prst="star5">
            <a:avLst/>
          </a:prstGeom>
          <a:solidFill>
            <a:srgbClr val="EEBF00"/>
          </a:solidFill>
          <a:ln>
            <a:solidFill>
              <a:srgbClr val="FFF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4" name="Zvaigzne: 5 stari 13"/>
          <p:cNvSpPr/>
          <p:nvPr/>
        </p:nvSpPr>
        <p:spPr>
          <a:xfrm>
            <a:off x="7194233" y="3679030"/>
            <a:ext cx="629247" cy="557213"/>
          </a:xfrm>
          <a:prstGeom prst="star5">
            <a:avLst/>
          </a:prstGeom>
          <a:solidFill>
            <a:srgbClr val="EEBF00"/>
          </a:solidFill>
          <a:ln>
            <a:solidFill>
              <a:srgbClr val="FFF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Zvaigzne: 5 stari 14"/>
          <p:cNvSpPr/>
          <p:nvPr/>
        </p:nvSpPr>
        <p:spPr>
          <a:xfrm>
            <a:off x="5898450" y="1592340"/>
            <a:ext cx="629247" cy="557213"/>
          </a:xfrm>
          <a:prstGeom prst="star5">
            <a:avLst/>
          </a:prstGeom>
          <a:solidFill>
            <a:srgbClr val="EEBF00"/>
          </a:solidFill>
          <a:ln>
            <a:solidFill>
              <a:srgbClr val="FFF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6" name="Zvaigzne: 5 stari 15"/>
          <p:cNvSpPr/>
          <p:nvPr/>
        </p:nvSpPr>
        <p:spPr>
          <a:xfrm>
            <a:off x="6209918" y="2654378"/>
            <a:ext cx="629247" cy="557213"/>
          </a:xfrm>
          <a:prstGeom prst="star5">
            <a:avLst/>
          </a:prstGeom>
          <a:solidFill>
            <a:srgbClr val="EEBF00"/>
          </a:solidFill>
          <a:ln>
            <a:solidFill>
              <a:srgbClr val="FFF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7" name="Zvaigzne: 5 stari 16"/>
          <p:cNvSpPr/>
          <p:nvPr/>
        </p:nvSpPr>
        <p:spPr>
          <a:xfrm>
            <a:off x="6166699" y="405762"/>
            <a:ext cx="629247" cy="557213"/>
          </a:xfrm>
          <a:prstGeom prst="star5">
            <a:avLst/>
          </a:prstGeom>
          <a:solidFill>
            <a:srgbClr val="EEBF00"/>
          </a:solidFill>
          <a:ln>
            <a:solidFill>
              <a:srgbClr val="FFF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8" name="Zvaigzne: 5 stari 17"/>
          <p:cNvSpPr/>
          <p:nvPr/>
        </p:nvSpPr>
        <p:spPr>
          <a:xfrm>
            <a:off x="10291166" y="-61163"/>
            <a:ext cx="629247" cy="557213"/>
          </a:xfrm>
          <a:prstGeom prst="star5">
            <a:avLst/>
          </a:prstGeom>
          <a:solidFill>
            <a:srgbClr val="EEBF00"/>
          </a:solidFill>
          <a:ln>
            <a:solidFill>
              <a:srgbClr val="FFF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Ovāls 5"/>
          <p:cNvSpPr/>
          <p:nvPr/>
        </p:nvSpPr>
        <p:spPr>
          <a:xfrm>
            <a:off x="6709409" y="0"/>
            <a:ext cx="4078251" cy="3740944"/>
          </a:xfrm>
          <a:prstGeom prst="ellipse">
            <a:avLst/>
          </a:prstGeom>
          <a:noFill/>
          <a:ln w="76200">
            <a:solidFill>
              <a:srgbClr val="123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ln w="57150">
                <a:solidFill>
                  <a:schemeClr val="tx1"/>
                </a:solidFill>
              </a:ln>
            </a:endParaRPr>
          </a:p>
        </p:txBody>
      </p:sp>
    </p:spTree>
    <p:extLst>
      <p:ext uri="{BB962C8B-B14F-4D97-AF65-F5344CB8AC3E}">
        <p14:creationId xmlns:p14="http://schemas.microsoft.com/office/powerpoint/2010/main" xmlns="" val="1485266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a:latin typeface="Century Gothic" panose="020B0502020202020204" pitchFamily="34" charset="0"/>
              </a:rPr>
              <a:t>Informācijas avoti</a:t>
            </a:r>
          </a:p>
        </p:txBody>
      </p:sp>
      <p:sp>
        <p:nvSpPr>
          <p:cNvPr id="3" name="Satura vietturis 2"/>
          <p:cNvSpPr>
            <a:spLocks noGrp="1"/>
          </p:cNvSpPr>
          <p:nvPr>
            <p:ph idx="1"/>
          </p:nvPr>
        </p:nvSpPr>
        <p:spPr>
          <a:xfrm>
            <a:off x="712470" y="1690688"/>
            <a:ext cx="10515600" cy="4351338"/>
          </a:xfrm>
        </p:spPr>
        <p:txBody>
          <a:bodyPr/>
          <a:lstStyle/>
          <a:p>
            <a:r>
              <a:rPr lang="lv-LV" dirty="0">
                <a:hlinkClick r:id="rId2"/>
              </a:rPr>
              <a:t>http://www.uzdevumi.lv/p/latviesu-valoda/9-klase/vispariga-valodnieciba-4924/re-2b8c58ce-2e03-469f-82a5-8f0f321808da</a:t>
            </a:r>
          </a:p>
          <a:p>
            <a:r>
              <a:rPr lang="lv-LV" dirty="0">
                <a:hlinkClick r:id="rId2"/>
              </a:rPr>
              <a:t>https://www.latviesi.com/jaunumi/raksts/5498-tuvakajos-gados-teju-tukstotis-diasporas-jauniesu-irija-veletos-macities-latviesu-valodu/</a:t>
            </a:r>
            <a:endParaRPr lang="lv-LV" dirty="0"/>
          </a:p>
          <a:p>
            <a:r>
              <a:rPr lang="lv-LV" dirty="0">
                <a:hlinkClick r:id="rId3"/>
              </a:rPr>
              <a:t>https://www.diena.lv/raksts/pasaule/krievija/ar-latviesu-valodu-brisele-12224482</a:t>
            </a:r>
            <a:endParaRPr lang="lv-LV" dirty="0"/>
          </a:p>
          <a:p>
            <a:r>
              <a:rPr lang="lv-LV" dirty="0">
                <a:hlinkClick r:id="rId4"/>
              </a:rPr>
              <a:t>http://www.latvia.eu/lv/culture/language</a:t>
            </a:r>
            <a:endParaRPr lang="lv-LV" dirty="0"/>
          </a:p>
          <a:p>
            <a:r>
              <a:rPr lang="lv-LV" dirty="0">
                <a:hlinkClick r:id="rId5"/>
              </a:rPr>
              <a:t>http://ec.europa.eu/education/official-languages-eu-0_lv</a:t>
            </a:r>
            <a:endParaRPr lang="lv-LV" dirty="0"/>
          </a:p>
          <a:p>
            <a:endParaRPr lang="lv-LV" dirty="0"/>
          </a:p>
          <a:p>
            <a:endParaRPr lang="lv-LV" dirty="0"/>
          </a:p>
          <a:p>
            <a:endParaRPr lang="lv-LV" dirty="0"/>
          </a:p>
          <a:p>
            <a:endParaRPr lang="lv-LV" dirty="0"/>
          </a:p>
        </p:txBody>
      </p:sp>
    </p:spTree>
    <p:extLst>
      <p:ext uri="{BB962C8B-B14F-4D97-AF65-F5344CB8AC3E}">
        <p14:creationId xmlns:p14="http://schemas.microsoft.com/office/powerpoint/2010/main" xmlns="" val="2593057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a:latin typeface="Century Gothic" panose="020B0502020202020204" pitchFamily="34" charset="0"/>
              </a:rPr>
              <a:t>Attēli</a:t>
            </a:r>
          </a:p>
        </p:txBody>
      </p:sp>
      <p:sp>
        <p:nvSpPr>
          <p:cNvPr id="3" name="Satura vietturis 2"/>
          <p:cNvSpPr>
            <a:spLocks noGrp="1"/>
          </p:cNvSpPr>
          <p:nvPr>
            <p:ph idx="1"/>
          </p:nvPr>
        </p:nvSpPr>
        <p:spPr/>
        <p:txBody>
          <a:bodyPr>
            <a:normAutofit/>
          </a:bodyPr>
          <a:lstStyle/>
          <a:p>
            <a:pPr marL="0" indent="0">
              <a:buNone/>
            </a:pPr>
            <a:r>
              <a:rPr lang="lv-LV" dirty="0">
                <a:hlinkClick r:id="rId2"/>
              </a:rPr>
              <a:t>http://lifehacklane.com/img_posts/2016-12-19-12-41-40.png</a:t>
            </a:r>
            <a:endParaRPr lang="lv-LV" dirty="0"/>
          </a:p>
          <a:p>
            <a:pPr marL="0" indent="0">
              <a:buNone/>
            </a:pPr>
            <a:r>
              <a:rPr lang="lv-LV" dirty="0">
                <a:hlinkClick r:id="rId3"/>
              </a:rPr>
              <a:t>http://m.lvportals.lv/visi/likumi-prakse/262745-latvija-pec-desmitgades-eiropas-savieniba-toreiz-un-tagad/</a:t>
            </a:r>
            <a:endParaRPr lang="lv-LV" dirty="0"/>
          </a:p>
          <a:p>
            <a:pPr marL="0" indent="0">
              <a:buNone/>
            </a:pPr>
            <a:r>
              <a:rPr lang="lv-LV" dirty="0">
                <a:hlinkClick r:id="rId4"/>
              </a:rPr>
              <a:t>https://upload.wikimedia.org/wikipedia/commons/c/c9/EP_Translation_booths.jpg</a:t>
            </a:r>
            <a:endParaRPr lang="lv-LV" dirty="0"/>
          </a:p>
          <a:p>
            <a:pPr marL="0" indent="0">
              <a:buNone/>
            </a:pPr>
            <a:r>
              <a:rPr lang="lv-LV" dirty="0">
                <a:hlinkClick r:id="rId5"/>
              </a:rPr>
              <a:t>http://www.ubisunt.lu.lv/zinas/t/28317/</a:t>
            </a:r>
            <a:endParaRPr lang="lv-LV" dirty="0"/>
          </a:p>
          <a:p>
            <a:pPr marL="0" indent="0">
              <a:buNone/>
            </a:pPr>
            <a:r>
              <a:rPr lang="lv-LV" dirty="0">
                <a:hlinkClick r:id="rId6"/>
              </a:rPr>
              <a:t>http://www.zvaigzne.lv/lv/gramatas/apraksts/4992-gaila_abece.html</a:t>
            </a:r>
            <a:endParaRPr lang="lv-LV" dirty="0"/>
          </a:p>
          <a:p>
            <a:pPr marL="0" indent="0">
              <a:buNone/>
            </a:pPr>
            <a:r>
              <a:rPr lang="lv-LV" dirty="0">
                <a:hlinkClick r:id="rId7"/>
              </a:rPr>
              <a:t>http://lfk.lv/img/uploads/2016/10/DGR_Dainuskapis.jpg</a:t>
            </a:r>
            <a:endParaRPr lang="lv-LV" dirty="0"/>
          </a:p>
          <a:p>
            <a:pPr marL="0" indent="0">
              <a:buNone/>
            </a:pPr>
            <a:endParaRPr lang="lv-LV" dirty="0"/>
          </a:p>
          <a:p>
            <a:pPr marL="0" indent="0">
              <a:buNone/>
            </a:pPr>
            <a:endParaRPr lang="lv-LV" dirty="0"/>
          </a:p>
          <a:p>
            <a:pPr marL="0" indent="0">
              <a:buNone/>
            </a:pPr>
            <a:endParaRPr lang="lv-LV" dirty="0"/>
          </a:p>
          <a:p>
            <a:pPr marL="0" indent="0">
              <a:buNone/>
            </a:pPr>
            <a:endParaRPr lang="lv-LV" dirty="0"/>
          </a:p>
        </p:txBody>
      </p:sp>
    </p:spTree>
    <p:extLst>
      <p:ext uri="{BB962C8B-B14F-4D97-AF65-F5344CB8AC3E}">
        <p14:creationId xmlns:p14="http://schemas.microsoft.com/office/powerpoint/2010/main" xmlns="" val="432228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ttēls 6"/>
          <p:cNvPicPr>
            <a:picLocks noChangeAspect="1"/>
          </p:cNvPicPr>
          <p:nvPr/>
        </p:nvPicPr>
        <p:blipFill rotWithShape="1">
          <a:blip r:embed="rId2" cstate="print">
            <a:extLst>
              <a:ext uri="{BEBA8EAE-BF5A-486C-A8C5-ECC9F3942E4B}">
                <a14:imgProps xmlns:a14="http://schemas.microsoft.com/office/drawing/2010/main" xmlns="">
                  <a14:imgLayer r:embed="rId3">
                    <a14:imgEffect>
                      <a14:sharpenSoften amount="25000"/>
                    </a14:imgEffect>
                  </a14:imgLayer>
                </a14:imgProps>
              </a:ext>
              <a:ext uri="{28A0092B-C50C-407E-A947-70E740481C1C}">
                <a14:useLocalDpi xmlns:a14="http://schemas.microsoft.com/office/drawing/2010/main" xmlns="" val="0"/>
              </a:ext>
            </a:extLst>
          </a:blip>
          <a:srcRect r="18666" b="-1"/>
          <a:stretch/>
        </p:blipFill>
        <p:spPr>
          <a:xfrm>
            <a:off x="20" y="0"/>
            <a:ext cx="12191980" cy="6857990"/>
          </a:xfrm>
          <a:prstGeom prst="rect">
            <a:avLst/>
          </a:prstGeom>
        </p:spPr>
      </p:pic>
      <p:sp>
        <p:nvSpPr>
          <p:cNvPr id="12" name="Rectangle 11"/>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p:cNvSpPr>
            <a:spLocks noGrp="1"/>
          </p:cNvSpPr>
          <p:nvPr>
            <p:ph type="title"/>
          </p:nvPr>
        </p:nvSpPr>
        <p:spPr>
          <a:xfrm>
            <a:off x="794026" y="594139"/>
            <a:ext cx="3759240" cy="1028040"/>
          </a:xfrm>
        </p:spPr>
        <p:txBody>
          <a:bodyPr>
            <a:normAutofit/>
          </a:bodyPr>
          <a:lstStyle/>
          <a:p>
            <a:r>
              <a:rPr lang="lv-LV" sz="4000" b="1" dirty="0"/>
              <a:t>Latviešu valoda</a:t>
            </a:r>
          </a:p>
        </p:txBody>
      </p:sp>
      <p:sp>
        <p:nvSpPr>
          <p:cNvPr id="3" name="Satura vietturis 2"/>
          <p:cNvSpPr>
            <a:spLocks noGrp="1"/>
          </p:cNvSpPr>
          <p:nvPr>
            <p:ph idx="1"/>
          </p:nvPr>
        </p:nvSpPr>
        <p:spPr>
          <a:xfrm>
            <a:off x="568734" y="1611433"/>
            <a:ext cx="3868606" cy="4344269"/>
          </a:xfrm>
        </p:spPr>
        <p:txBody>
          <a:bodyPr>
            <a:normAutofit/>
          </a:bodyPr>
          <a:lstStyle/>
          <a:p>
            <a:pPr marL="0" indent="0" algn="ctr">
              <a:buNone/>
            </a:pPr>
            <a:r>
              <a:rPr lang="pt-BR" sz="2000" dirty="0">
                <a:latin typeface="Century Gothic" panose="020B0502020202020204" pitchFamily="34" charset="0"/>
              </a:rPr>
              <a:t>Latviešu valoda ir atvase no </a:t>
            </a:r>
            <a:r>
              <a:rPr lang="pt-BR" sz="2000" b="1" dirty="0">
                <a:latin typeface="Century Gothic" panose="020B0502020202020204" pitchFamily="34" charset="0"/>
              </a:rPr>
              <a:t>indoeiropiešu</a:t>
            </a:r>
            <a:r>
              <a:rPr lang="pt-BR" sz="2000" dirty="0">
                <a:latin typeface="Century Gothic" panose="020B0502020202020204" pitchFamily="34" charset="0"/>
              </a:rPr>
              <a:t> valodu celma</a:t>
            </a:r>
            <a:r>
              <a:rPr lang="lv-LV" sz="2000" dirty="0">
                <a:latin typeface="Century Gothic" panose="020B0502020202020204" pitchFamily="34" charset="0"/>
              </a:rPr>
              <a:t>. Balti un to valoda no indoeiropiešu pirmvalodas atdalījusies ap 2000. g. p.m.ē.</a:t>
            </a:r>
          </a:p>
          <a:p>
            <a:pPr marL="0" indent="0" algn="ctr">
              <a:buNone/>
            </a:pPr>
            <a:r>
              <a:rPr lang="lv-LV" sz="2000" dirty="0">
                <a:latin typeface="Century Gothic" panose="020B0502020202020204" pitchFamily="34" charset="0"/>
              </a:rPr>
              <a:t> Kā nacionāla valoda tā izveidojās vairākus gadsimtus ilgā procesā no </a:t>
            </a:r>
            <a:r>
              <a:rPr lang="lv-LV" sz="2000" b="1" dirty="0">
                <a:latin typeface="Century Gothic" panose="020B0502020202020204" pitchFamily="34" charset="0"/>
              </a:rPr>
              <a:t>4 baltu cilšu </a:t>
            </a:r>
            <a:r>
              <a:rPr lang="lv-LV" sz="2000" dirty="0">
                <a:latin typeface="Century Gothic" panose="020B0502020202020204" pitchFamily="34" charset="0"/>
              </a:rPr>
              <a:t>— kuršu, zemgaļu, latgaļu un sēļu — valodām. </a:t>
            </a:r>
            <a:r>
              <a:rPr lang="lv-LV" sz="2000" dirty="0" err="1">
                <a:latin typeface="Century Gothic" panose="020B0502020202020204" pitchFamily="34" charset="0"/>
              </a:rPr>
              <a:t>Sentautas</a:t>
            </a:r>
            <a:r>
              <a:rPr lang="lv-LV" sz="2000" dirty="0">
                <a:latin typeface="Century Gothic" panose="020B0502020202020204" pitchFamily="34" charset="0"/>
              </a:rPr>
              <a:t> pamazām atbrīvojās no lielākajām atšķirībām starp to valodām.</a:t>
            </a:r>
          </a:p>
          <a:p>
            <a:pPr marL="0" indent="0">
              <a:buNone/>
            </a:pPr>
            <a:endParaRPr lang="lv-LV" sz="2000" dirty="0"/>
          </a:p>
        </p:txBody>
      </p:sp>
      <p:sp>
        <p:nvSpPr>
          <p:cNvPr id="4" name="Ovāls 3"/>
          <p:cNvSpPr/>
          <p:nvPr/>
        </p:nvSpPr>
        <p:spPr>
          <a:xfrm>
            <a:off x="4943061" y="2504661"/>
            <a:ext cx="1245704" cy="622852"/>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xmlns="" val="1159277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C551D"/>
        </a:solidFill>
        <a:effectLst/>
      </p:bgPr>
    </p:bg>
    <p:spTree>
      <p:nvGrpSpPr>
        <p:cNvPr id="1" name=""/>
        <p:cNvGrpSpPr/>
        <p:nvPr/>
      </p:nvGrpSpPr>
      <p:grpSpPr>
        <a:xfrm>
          <a:off x="0" y="0"/>
          <a:ext cx="0" cy="0"/>
          <a:chOff x="0" y="0"/>
          <a:chExt cx="0" cy="0"/>
        </a:xfrm>
      </p:grpSpPr>
      <p:sp>
        <p:nvSpPr>
          <p:cNvPr id="2" name="Virsraksts 1"/>
          <p:cNvSpPr>
            <a:spLocks noGrp="1"/>
          </p:cNvSpPr>
          <p:nvPr>
            <p:ph type="title"/>
          </p:nvPr>
        </p:nvSpPr>
        <p:spPr>
          <a:xfrm>
            <a:off x="294190" y="260952"/>
            <a:ext cx="10515600" cy="1325563"/>
          </a:xfrm>
        </p:spPr>
        <p:txBody>
          <a:bodyPr/>
          <a:lstStyle/>
          <a:p>
            <a:r>
              <a:rPr lang="lv-LV" b="1" dirty="0">
                <a:solidFill>
                  <a:schemeClr val="accent2">
                    <a:lumMod val="40000"/>
                    <a:lumOff val="60000"/>
                  </a:schemeClr>
                </a:solidFill>
                <a:latin typeface="Century Gothic" panose="020B0502020202020204" pitchFamily="34" charset="0"/>
              </a:rPr>
              <a:t>Latviešu valodas attīstība</a:t>
            </a:r>
          </a:p>
        </p:txBody>
      </p:sp>
      <p:graphicFrame>
        <p:nvGraphicFramePr>
          <p:cNvPr id="4" name="Satura vietturis 3"/>
          <p:cNvGraphicFramePr>
            <a:graphicFrameLocks noGrp="1"/>
          </p:cNvGraphicFramePr>
          <p:nvPr>
            <p:ph idx="1"/>
            <p:extLst>
              <p:ext uri="{D42A27DB-BD31-4B8C-83A1-F6EECF244321}">
                <p14:modId xmlns:p14="http://schemas.microsoft.com/office/powerpoint/2010/main" xmlns="" val="2610485099"/>
              </p:ext>
            </p:extLst>
          </p:nvPr>
        </p:nvGraphicFramePr>
        <p:xfrm>
          <a:off x="294189" y="1506276"/>
          <a:ext cx="6997861" cy="5013168"/>
        </p:xfrm>
        <a:graphic>
          <a:graphicData uri="http://schemas.openxmlformats.org/drawingml/2006/table">
            <a:tbl>
              <a:tblPr>
                <a:tableStyleId>{775DCB02-9BB8-47FD-8907-85C794F793BA}</a:tableStyleId>
              </a:tblPr>
              <a:tblGrid>
                <a:gridCol w="884053">
                  <a:extLst>
                    <a:ext uri="{9D8B030D-6E8A-4147-A177-3AD203B41FA5}">
                      <a16:colId xmlns="" xmlns:a16="http://schemas.microsoft.com/office/drawing/2014/main" val="994112994"/>
                    </a:ext>
                  </a:extLst>
                </a:gridCol>
                <a:gridCol w="6113808">
                  <a:extLst>
                    <a:ext uri="{9D8B030D-6E8A-4147-A177-3AD203B41FA5}">
                      <a16:colId xmlns="" xmlns:a16="http://schemas.microsoft.com/office/drawing/2014/main" val="3975009732"/>
                    </a:ext>
                  </a:extLst>
                </a:gridCol>
              </a:tblGrid>
              <a:tr h="313323">
                <a:tc>
                  <a:txBody>
                    <a:bodyPr/>
                    <a:lstStyle/>
                    <a:p>
                      <a:pPr algn="l"/>
                      <a:r>
                        <a:rPr lang="lv-LV" sz="1800" b="1" i="0" dirty="0">
                          <a:effectLst/>
                          <a:latin typeface="Century Gothic" panose="020B0502020202020204" pitchFamily="34" charset="0"/>
                        </a:rPr>
                        <a:t>1525</a:t>
                      </a:r>
                    </a:p>
                  </a:txBody>
                  <a:tcPr marL="0" marR="0" marT="0" marB="0" anchor="ctr"/>
                </a:tc>
                <a:tc>
                  <a:txBody>
                    <a:bodyPr/>
                    <a:lstStyle/>
                    <a:p>
                      <a:pPr algn="l"/>
                      <a:r>
                        <a:rPr lang="lv-LV" sz="1800" b="0" i="0">
                          <a:effectLst/>
                          <a:latin typeface="Century Gothic" panose="020B0502020202020204" pitchFamily="34" charset="0"/>
                        </a:rPr>
                        <a:t>Pirmais drukātais teksts</a:t>
                      </a:r>
                    </a:p>
                  </a:txBody>
                  <a:tcPr marL="0" marR="0" marT="0" marB="0" anchor="ctr"/>
                </a:tc>
                <a:extLst>
                  <a:ext uri="{0D108BD9-81ED-4DB2-BD59-A6C34878D82A}">
                    <a16:rowId xmlns="" xmlns:a16="http://schemas.microsoft.com/office/drawing/2014/main" val="368209447"/>
                  </a:ext>
                </a:extLst>
              </a:tr>
              <a:tr h="626646">
                <a:tc>
                  <a:txBody>
                    <a:bodyPr/>
                    <a:lstStyle/>
                    <a:p>
                      <a:pPr algn="l"/>
                      <a:r>
                        <a:rPr lang="lv-LV" sz="1800" b="1" i="0">
                          <a:effectLst/>
                          <a:latin typeface="Century Gothic" panose="020B0502020202020204" pitchFamily="34" charset="0"/>
                        </a:rPr>
                        <a:t>1585</a:t>
                      </a:r>
                    </a:p>
                  </a:txBody>
                  <a:tcPr marL="0" marR="0" marT="0" marB="0" anchor="ctr"/>
                </a:tc>
                <a:tc>
                  <a:txBody>
                    <a:bodyPr/>
                    <a:lstStyle/>
                    <a:p>
                      <a:pPr algn="l"/>
                      <a:r>
                        <a:rPr lang="lv-LV" sz="1800" b="0" i="0" dirty="0">
                          <a:effectLst/>
                          <a:latin typeface="Century Gothic" panose="020B0502020202020204" pitchFamily="34" charset="0"/>
                        </a:rPr>
                        <a:t>Tiek izdota vecākā grāmata latviešu valodā, kas saglabājusies līdz šai dienai – „Katoļu </a:t>
                      </a:r>
                      <a:r>
                        <a:rPr lang="lv-LV" sz="1800" b="0" i="0" dirty="0" smtClean="0">
                          <a:effectLst/>
                          <a:latin typeface="Century Gothic" panose="020B0502020202020204" pitchFamily="34" charset="0"/>
                        </a:rPr>
                        <a:t>katehisms</a:t>
                      </a:r>
                      <a:r>
                        <a:rPr lang="lv-LV" sz="1800" b="0" i="0" dirty="0">
                          <a:effectLst/>
                          <a:latin typeface="Century Gothic" panose="020B0502020202020204" pitchFamily="34" charset="0"/>
                        </a:rPr>
                        <a:t>”</a:t>
                      </a:r>
                    </a:p>
                  </a:txBody>
                  <a:tcPr marL="0" marR="0" marT="0" marB="0" anchor="ctr"/>
                </a:tc>
                <a:extLst>
                  <a:ext uri="{0D108BD9-81ED-4DB2-BD59-A6C34878D82A}">
                    <a16:rowId xmlns="" xmlns:a16="http://schemas.microsoft.com/office/drawing/2014/main" val="891908683"/>
                  </a:ext>
                </a:extLst>
              </a:tr>
              <a:tr h="313323">
                <a:tc>
                  <a:txBody>
                    <a:bodyPr/>
                    <a:lstStyle/>
                    <a:p>
                      <a:pPr algn="l"/>
                      <a:r>
                        <a:rPr lang="lv-LV" sz="1800" b="1" i="0">
                          <a:effectLst/>
                          <a:latin typeface="Century Gothic" panose="020B0502020202020204" pitchFamily="34" charset="0"/>
                        </a:rPr>
                        <a:t>1638</a:t>
                      </a:r>
                    </a:p>
                  </a:txBody>
                  <a:tcPr marL="0" marR="0" marT="0" marB="0" anchor="ctr"/>
                </a:tc>
                <a:tc>
                  <a:txBody>
                    <a:bodyPr/>
                    <a:lstStyle/>
                    <a:p>
                      <a:pPr algn="l"/>
                      <a:r>
                        <a:rPr lang="lv-LV" sz="1800" b="0" i="0" dirty="0">
                          <a:effectLst/>
                          <a:latin typeface="Century Gothic" panose="020B0502020202020204" pitchFamily="34" charset="0"/>
                        </a:rPr>
                        <a:t>Pirmā vārdnīca</a:t>
                      </a:r>
                    </a:p>
                  </a:txBody>
                  <a:tcPr marL="0" marR="0" marT="0" marB="0" anchor="ctr"/>
                </a:tc>
                <a:extLst>
                  <a:ext uri="{0D108BD9-81ED-4DB2-BD59-A6C34878D82A}">
                    <a16:rowId xmlns="" xmlns:a16="http://schemas.microsoft.com/office/drawing/2014/main" val="1009488226"/>
                  </a:ext>
                </a:extLst>
              </a:tr>
              <a:tr h="313323">
                <a:tc>
                  <a:txBody>
                    <a:bodyPr/>
                    <a:lstStyle/>
                    <a:p>
                      <a:pPr algn="l"/>
                      <a:r>
                        <a:rPr lang="lv-LV" sz="1800" b="1" i="0">
                          <a:effectLst/>
                          <a:latin typeface="Century Gothic" panose="020B0502020202020204" pitchFamily="34" charset="0"/>
                        </a:rPr>
                        <a:t>1644</a:t>
                      </a:r>
                    </a:p>
                  </a:txBody>
                  <a:tcPr marL="0" marR="0" marT="0" marB="0" anchor="ctr"/>
                </a:tc>
                <a:tc>
                  <a:txBody>
                    <a:bodyPr/>
                    <a:lstStyle/>
                    <a:p>
                      <a:pPr algn="l"/>
                      <a:r>
                        <a:rPr lang="lv-LV" sz="1800" b="0" i="0" dirty="0">
                          <a:effectLst/>
                          <a:latin typeface="Century Gothic" panose="020B0502020202020204" pitchFamily="34" charset="0"/>
                        </a:rPr>
                        <a:t>Pirmā gramatikas grāmata</a:t>
                      </a:r>
                    </a:p>
                  </a:txBody>
                  <a:tcPr marL="0" marR="0" marT="0" marB="0" anchor="ctr"/>
                </a:tc>
                <a:extLst>
                  <a:ext uri="{0D108BD9-81ED-4DB2-BD59-A6C34878D82A}">
                    <a16:rowId xmlns="" xmlns:a16="http://schemas.microsoft.com/office/drawing/2014/main" val="2086746244"/>
                  </a:ext>
                </a:extLst>
              </a:tr>
              <a:tr h="313323">
                <a:tc>
                  <a:txBody>
                    <a:bodyPr/>
                    <a:lstStyle/>
                    <a:p>
                      <a:pPr algn="l"/>
                      <a:r>
                        <a:rPr lang="lv-LV" sz="1800" b="1" i="0">
                          <a:effectLst/>
                          <a:latin typeface="Century Gothic" panose="020B0502020202020204" pitchFamily="34" charset="0"/>
                        </a:rPr>
                        <a:t>1685</a:t>
                      </a:r>
                    </a:p>
                  </a:txBody>
                  <a:tcPr marL="0" marR="0" marT="0" marB="0" anchor="ctr"/>
                </a:tc>
                <a:tc>
                  <a:txBody>
                    <a:bodyPr/>
                    <a:lstStyle/>
                    <a:p>
                      <a:pPr algn="l"/>
                      <a:r>
                        <a:rPr lang="lv-LV" sz="1800" b="0" i="0">
                          <a:effectLst/>
                          <a:latin typeface="Century Gothic" panose="020B0502020202020204" pitchFamily="34" charset="0"/>
                        </a:rPr>
                        <a:t>Johans Ernsts Gliks pārtulko Bībeli latviešu valodā</a:t>
                      </a:r>
                    </a:p>
                  </a:txBody>
                  <a:tcPr marL="0" marR="0" marT="0" marB="0" anchor="ctr"/>
                </a:tc>
                <a:extLst>
                  <a:ext uri="{0D108BD9-81ED-4DB2-BD59-A6C34878D82A}">
                    <a16:rowId xmlns="" xmlns:a16="http://schemas.microsoft.com/office/drawing/2014/main" val="1070635159"/>
                  </a:ext>
                </a:extLst>
              </a:tr>
              <a:tr h="313323">
                <a:tc>
                  <a:txBody>
                    <a:bodyPr/>
                    <a:lstStyle/>
                    <a:p>
                      <a:pPr algn="l"/>
                      <a:r>
                        <a:rPr lang="lv-LV" sz="1800" b="1" i="0">
                          <a:effectLst/>
                          <a:latin typeface="Century Gothic" panose="020B0502020202020204" pitchFamily="34" charset="0"/>
                        </a:rPr>
                        <a:t>1768</a:t>
                      </a:r>
                    </a:p>
                  </a:txBody>
                  <a:tcPr marL="0" marR="0" marT="0" marB="0" anchor="ctr"/>
                </a:tc>
                <a:tc>
                  <a:txBody>
                    <a:bodyPr/>
                    <a:lstStyle/>
                    <a:p>
                      <a:pPr algn="l"/>
                      <a:r>
                        <a:rPr lang="lv-LV" sz="1800" b="0" i="0">
                          <a:effectLst/>
                          <a:latin typeface="Century Gothic" panose="020B0502020202020204" pitchFamily="34" charset="0"/>
                        </a:rPr>
                        <a:t>Iznāk pirmais periodiskais izdevums „Latviešu Ārste”</a:t>
                      </a:r>
                    </a:p>
                  </a:txBody>
                  <a:tcPr marL="0" marR="0" marT="0" marB="0" anchor="ctr"/>
                </a:tc>
                <a:extLst>
                  <a:ext uri="{0D108BD9-81ED-4DB2-BD59-A6C34878D82A}">
                    <a16:rowId xmlns="" xmlns:a16="http://schemas.microsoft.com/office/drawing/2014/main" val="4202964111"/>
                  </a:ext>
                </a:extLst>
              </a:tr>
              <a:tr h="626646">
                <a:tc>
                  <a:txBody>
                    <a:bodyPr/>
                    <a:lstStyle/>
                    <a:p>
                      <a:pPr algn="l"/>
                      <a:r>
                        <a:rPr lang="lv-LV" sz="1800" b="1" i="0">
                          <a:effectLst/>
                          <a:latin typeface="Century Gothic" panose="020B0502020202020204" pitchFamily="34" charset="0"/>
                        </a:rPr>
                        <a:t>19. gs.</a:t>
                      </a:r>
                    </a:p>
                  </a:txBody>
                  <a:tcPr marL="0" marR="0" marT="0" marB="0" anchor="ctr"/>
                </a:tc>
                <a:tc>
                  <a:txBody>
                    <a:bodyPr/>
                    <a:lstStyle/>
                    <a:p>
                      <a:pPr algn="l"/>
                      <a:r>
                        <a:rPr lang="lv-LV" sz="1800" b="0" i="0" dirty="0">
                          <a:effectLst/>
                          <a:latin typeface="Century Gothic" panose="020B0502020202020204" pitchFamily="34" charset="0"/>
                        </a:rPr>
                        <a:t>Latviešu valoda kļūst standartizēta, parādās daudz publikāciju presē, ir daudz vietējo autoru</a:t>
                      </a:r>
                    </a:p>
                  </a:txBody>
                  <a:tcPr marL="0" marR="0" marT="0" marB="0" anchor="ctr"/>
                </a:tc>
                <a:extLst>
                  <a:ext uri="{0D108BD9-81ED-4DB2-BD59-A6C34878D82A}">
                    <a16:rowId xmlns="" xmlns:a16="http://schemas.microsoft.com/office/drawing/2014/main" val="880733815"/>
                  </a:ext>
                </a:extLst>
              </a:tr>
              <a:tr h="626646">
                <a:tc>
                  <a:txBody>
                    <a:bodyPr/>
                    <a:lstStyle/>
                    <a:p>
                      <a:pPr algn="l"/>
                      <a:r>
                        <a:rPr lang="lv-LV" sz="1800" b="1" i="0">
                          <a:effectLst/>
                          <a:latin typeface="Century Gothic" panose="020B0502020202020204" pitchFamily="34" charset="0"/>
                        </a:rPr>
                        <a:t>1894-1915</a:t>
                      </a:r>
                    </a:p>
                  </a:txBody>
                  <a:tcPr marL="0" marR="0" marT="0" marB="0" anchor="ctr"/>
                </a:tc>
                <a:tc>
                  <a:txBody>
                    <a:bodyPr/>
                    <a:lstStyle/>
                    <a:p>
                      <a:pPr algn="l"/>
                      <a:r>
                        <a:rPr lang="lv-LV" sz="1800" b="0" i="0" dirty="0">
                          <a:effectLst/>
                          <a:latin typeface="Century Gothic" panose="020B0502020202020204" pitchFamily="34" charset="0"/>
                        </a:rPr>
                        <a:t>Krišjānis Barons savāc vairāk nekā divsimt </a:t>
                      </a:r>
                      <a:r>
                        <a:rPr lang="lv-LV" sz="1800" b="0" i="0" dirty="0" smtClean="0">
                          <a:effectLst/>
                          <a:latin typeface="Century Gothic" panose="020B0502020202020204" pitchFamily="34" charset="0"/>
                        </a:rPr>
                        <a:t>tūkstošu </a:t>
                      </a:r>
                      <a:r>
                        <a:rPr lang="lv-LV" sz="1800" b="0" i="0" dirty="0">
                          <a:effectLst/>
                          <a:latin typeface="Century Gothic" panose="020B0502020202020204" pitchFamily="34" charset="0"/>
                        </a:rPr>
                        <a:t>tautasdziesmu</a:t>
                      </a:r>
                    </a:p>
                  </a:txBody>
                  <a:tcPr marL="0" marR="0" marT="0" marB="0" anchor="ctr"/>
                </a:tc>
                <a:extLst>
                  <a:ext uri="{0D108BD9-81ED-4DB2-BD59-A6C34878D82A}">
                    <a16:rowId xmlns="" xmlns:a16="http://schemas.microsoft.com/office/drawing/2014/main" val="4082949450"/>
                  </a:ext>
                </a:extLst>
              </a:tr>
              <a:tr h="626646">
                <a:tc>
                  <a:txBody>
                    <a:bodyPr/>
                    <a:lstStyle/>
                    <a:p>
                      <a:pPr algn="l"/>
                      <a:r>
                        <a:rPr lang="lv-LV" sz="1800" b="1" i="0">
                          <a:effectLst/>
                          <a:latin typeface="Century Gothic" panose="020B0502020202020204" pitchFamily="34" charset="0"/>
                        </a:rPr>
                        <a:t>1918</a:t>
                      </a:r>
                    </a:p>
                  </a:txBody>
                  <a:tcPr marL="0" marR="0" marT="0" marB="0" anchor="ctr"/>
                </a:tc>
                <a:tc>
                  <a:txBody>
                    <a:bodyPr/>
                    <a:lstStyle/>
                    <a:p>
                      <a:pPr algn="l"/>
                      <a:r>
                        <a:rPr lang="lv-LV" sz="1800" b="0" i="0" dirty="0" smtClean="0">
                          <a:effectLst/>
                          <a:latin typeface="Century Gothic" panose="020B0502020202020204" pitchFamily="34" charset="0"/>
                        </a:rPr>
                        <a:t>L</a:t>
                      </a:r>
                      <a:r>
                        <a:rPr lang="sv-SE" sz="1800" b="0" i="0" dirty="0" smtClean="0">
                          <a:effectLst/>
                          <a:latin typeface="Century Gothic" panose="020B0502020202020204" pitchFamily="34" charset="0"/>
                        </a:rPr>
                        <a:t>atviešu </a:t>
                      </a:r>
                      <a:r>
                        <a:rPr lang="sv-SE" sz="1800" b="0" i="0" dirty="0">
                          <a:effectLst/>
                          <a:latin typeface="Century Gothic" panose="020B0502020202020204" pitchFamily="34" charset="0"/>
                        </a:rPr>
                        <a:t>valodai </a:t>
                      </a:r>
                      <a:r>
                        <a:rPr lang="lv-LV" sz="1800" b="0" i="0" dirty="0" smtClean="0">
                          <a:effectLst/>
                          <a:latin typeface="Century Gothic" panose="020B0502020202020204" pitchFamily="34" charset="0"/>
                        </a:rPr>
                        <a:t> tiek piešķirts </a:t>
                      </a:r>
                      <a:r>
                        <a:rPr lang="sv-SE" sz="1800" b="0" i="0" dirty="0" smtClean="0">
                          <a:effectLst/>
                          <a:latin typeface="Century Gothic" panose="020B0502020202020204" pitchFamily="34" charset="0"/>
                        </a:rPr>
                        <a:t>valsts </a:t>
                      </a:r>
                      <a:r>
                        <a:rPr lang="sv-SE" sz="1800" b="0" i="0" dirty="0">
                          <a:effectLst/>
                          <a:latin typeface="Century Gothic" panose="020B0502020202020204" pitchFamily="34" charset="0"/>
                        </a:rPr>
                        <a:t>valodas statusu</a:t>
                      </a:r>
                    </a:p>
                  </a:txBody>
                  <a:tcPr marL="0" marR="0" marT="0" marB="0" anchor="ctr"/>
                </a:tc>
                <a:extLst>
                  <a:ext uri="{0D108BD9-81ED-4DB2-BD59-A6C34878D82A}">
                    <a16:rowId xmlns="" xmlns:a16="http://schemas.microsoft.com/office/drawing/2014/main" val="879439846"/>
                  </a:ext>
                </a:extLst>
              </a:tr>
              <a:tr h="626646">
                <a:tc>
                  <a:txBody>
                    <a:bodyPr/>
                    <a:lstStyle/>
                    <a:p>
                      <a:pPr algn="l"/>
                      <a:r>
                        <a:rPr lang="lv-LV" sz="1800" b="1" i="0">
                          <a:effectLst/>
                          <a:latin typeface="Century Gothic" panose="020B0502020202020204" pitchFamily="34" charset="0"/>
                        </a:rPr>
                        <a:t>1940</a:t>
                      </a:r>
                    </a:p>
                  </a:txBody>
                  <a:tcPr marL="0" marR="0" marT="0" marB="0" anchor="ctr"/>
                </a:tc>
                <a:tc>
                  <a:txBody>
                    <a:bodyPr/>
                    <a:lstStyle/>
                    <a:p>
                      <a:pPr algn="l"/>
                      <a:r>
                        <a:rPr lang="lv-LV" sz="1800" b="0" i="0" dirty="0">
                          <a:effectLst/>
                          <a:latin typeface="Century Gothic" panose="020B0502020202020204" pitchFamily="34" charset="0"/>
                        </a:rPr>
                        <a:t>Latvijas okupācijas rezultātā latviešu valoda zaudē savu statusu</a:t>
                      </a:r>
                    </a:p>
                  </a:txBody>
                  <a:tcPr marL="0" marR="0" marT="0" marB="0" anchor="ctr"/>
                </a:tc>
                <a:extLst>
                  <a:ext uri="{0D108BD9-81ED-4DB2-BD59-A6C34878D82A}">
                    <a16:rowId xmlns="" xmlns:a16="http://schemas.microsoft.com/office/drawing/2014/main" val="827087018"/>
                  </a:ext>
                </a:extLst>
              </a:tr>
              <a:tr h="313323">
                <a:tc>
                  <a:txBody>
                    <a:bodyPr/>
                    <a:lstStyle/>
                    <a:p>
                      <a:pPr algn="l"/>
                      <a:r>
                        <a:rPr lang="lv-LV" sz="1800" b="1" i="0" dirty="0">
                          <a:effectLst/>
                          <a:latin typeface="Century Gothic" panose="020B0502020202020204" pitchFamily="34" charset="0"/>
                        </a:rPr>
                        <a:t>1988</a:t>
                      </a:r>
                    </a:p>
                  </a:txBody>
                  <a:tcPr marL="0" marR="0" marT="0" marB="0" anchor="ctr"/>
                </a:tc>
                <a:tc>
                  <a:txBody>
                    <a:bodyPr/>
                    <a:lstStyle/>
                    <a:p>
                      <a:pPr algn="l"/>
                      <a:r>
                        <a:rPr lang="lv-LV" sz="1800" b="0" i="0" dirty="0">
                          <a:effectLst/>
                          <a:latin typeface="Century Gothic" panose="020B0502020202020204" pitchFamily="34" charset="0"/>
                        </a:rPr>
                        <a:t>Latviešu valoda atgūst valsts valodas statusu Latvijā</a:t>
                      </a:r>
                    </a:p>
                  </a:txBody>
                  <a:tcPr marL="0" marR="0" marT="0" marB="0" anchor="ctr"/>
                </a:tc>
                <a:extLst>
                  <a:ext uri="{0D108BD9-81ED-4DB2-BD59-A6C34878D82A}">
                    <a16:rowId xmlns="" xmlns:a16="http://schemas.microsoft.com/office/drawing/2014/main" val="491501014"/>
                  </a:ext>
                </a:extLst>
              </a:tr>
            </a:tbl>
          </a:graphicData>
        </a:graphic>
      </p:graphicFrame>
      <p:pic>
        <p:nvPicPr>
          <p:cNvPr id="7" name="Attēls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791415" y="135029"/>
            <a:ext cx="4010467" cy="6015701"/>
          </a:xfrm>
          <a:prstGeom prst="rect">
            <a:avLst/>
          </a:prstGeom>
        </p:spPr>
      </p:pic>
      <p:sp>
        <p:nvSpPr>
          <p:cNvPr id="11" name="Taisnstūris: ar noapaļotiem stūriem 10"/>
          <p:cNvSpPr/>
          <p:nvPr/>
        </p:nvSpPr>
        <p:spPr>
          <a:xfrm>
            <a:off x="8185355" y="5619135"/>
            <a:ext cx="3274142" cy="1061884"/>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TextBox 11"/>
          <p:cNvSpPr txBox="1"/>
          <p:nvPr/>
        </p:nvSpPr>
        <p:spPr>
          <a:xfrm>
            <a:off x="8290028" y="5673023"/>
            <a:ext cx="3064795" cy="954107"/>
          </a:xfrm>
          <a:prstGeom prst="rect">
            <a:avLst/>
          </a:prstGeom>
          <a:noFill/>
        </p:spPr>
        <p:txBody>
          <a:bodyPr wrap="square" rtlCol="0">
            <a:spAutoFit/>
          </a:bodyPr>
          <a:lstStyle/>
          <a:p>
            <a:pPr algn="ctr"/>
            <a:r>
              <a:rPr lang="lv-LV" sz="2800" dirty="0">
                <a:latin typeface="Century Gothic" panose="020B0502020202020204" pitchFamily="34" charset="0"/>
              </a:rPr>
              <a:t>Krišjāņa Barona Dainu skapis</a:t>
            </a:r>
          </a:p>
        </p:txBody>
      </p:sp>
    </p:spTree>
    <p:extLst>
      <p:ext uri="{BB962C8B-B14F-4D97-AF65-F5344CB8AC3E}">
        <p14:creationId xmlns:p14="http://schemas.microsoft.com/office/powerpoint/2010/main" xmlns="" val="1358392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C775"/>
        </a:solidFill>
        <a:effectLst/>
      </p:bgPr>
    </p:bg>
    <p:spTree>
      <p:nvGrpSpPr>
        <p:cNvPr id="1" name=""/>
        <p:cNvGrpSpPr/>
        <p:nvPr/>
      </p:nvGrpSpPr>
      <p:grpSpPr>
        <a:xfrm>
          <a:off x="0" y="0"/>
          <a:ext cx="0" cy="0"/>
          <a:chOff x="0" y="0"/>
          <a:chExt cx="0" cy="0"/>
        </a:xfrm>
      </p:grpSpPr>
      <p:pic>
        <p:nvPicPr>
          <p:cNvPr id="6" name="Attēls 5"/>
          <p:cNvPicPr>
            <a:picLocks noChangeAspect="1"/>
          </p:cNvPicPr>
          <p:nvPr/>
        </p:nvPicPr>
        <p:blipFill rotWithShape="1">
          <a:blip r:embed="rId2" cstate="print">
            <a:extLst>
              <a:ext uri="{28A0092B-C50C-407E-A947-70E740481C1C}">
                <a14:useLocalDpi xmlns:a14="http://schemas.microsoft.com/office/drawing/2010/main" xmlns="" val="0"/>
              </a:ext>
            </a:extLst>
          </a:blip>
          <a:srcRect l="6445"/>
          <a:stretch/>
        </p:blipFill>
        <p:spPr>
          <a:xfrm>
            <a:off x="20" y="10"/>
            <a:ext cx="4635571" cy="6857990"/>
          </a:xfrm>
          <a:prstGeom prst="rect">
            <a:avLst/>
          </a:prstGeom>
          <a:effectLst/>
        </p:spPr>
      </p:pic>
      <p:cxnSp>
        <p:nvCxnSpPr>
          <p:cNvPr id="11" name="Straight Connector 10"/>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080934" y="2115117"/>
            <a:ext cx="6309360" cy="0"/>
          </a:xfrm>
          <a:prstGeom prst="line">
            <a:avLst/>
          </a:prstGeom>
          <a:ln>
            <a:solidFill>
              <a:srgbClr val="224A77"/>
            </a:solidFill>
          </a:ln>
        </p:spPr>
        <p:style>
          <a:lnRef idx="1">
            <a:schemeClr val="accent1"/>
          </a:lnRef>
          <a:fillRef idx="0">
            <a:schemeClr val="accent1"/>
          </a:fillRef>
          <a:effectRef idx="0">
            <a:schemeClr val="accent1"/>
          </a:effectRef>
          <a:fontRef idx="minor">
            <a:schemeClr val="tx1"/>
          </a:fontRef>
        </p:style>
      </p:cxnSp>
      <p:sp>
        <p:nvSpPr>
          <p:cNvPr id="2" name="Virsraksts 1"/>
          <p:cNvSpPr>
            <a:spLocks noGrp="1"/>
          </p:cNvSpPr>
          <p:nvPr>
            <p:ph type="title"/>
          </p:nvPr>
        </p:nvSpPr>
        <p:spPr>
          <a:xfrm>
            <a:off x="4965430" y="629268"/>
            <a:ext cx="6586491" cy="1286160"/>
          </a:xfrm>
        </p:spPr>
        <p:txBody>
          <a:bodyPr anchor="b">
            <a:normAutofit/>
          </a:bodyPr>
          <a:lstStyle/>
          <a:p>
            <a:pPr>
              <a:lnSpc>
                <a:spcPct val="80000"/>
              </a:lnSpc>
            </a:pPr>
            <a:r>
              <a:rPr lang="lv-LV" b="1" dirty="0">
                <a:solidFill>
                  <a:srgbClr val="8F2D2C"/>
                </a:solidFill>
                <a:latin typeface="Century Gothic" panose="020B0502020202020204" pitchFamily="34" charset="0"/>
              </a:rPr>
              <a:t>Latviešu valodas vērtības</a:t>
            </a:r>
          </a:p>
        </p:txBody>
      </p:sp>
      <p:sp>
        <p:nvSpPr>
          <p:cNvPr id="3" name="Satura vietturis 2"/>
          <p:cNvSpPr>
            <a:spLocks noGrp="1"/>
          </p:cNvSpPr>
          <p:nvPr>
            <p:ph idx="1"/>
          </p:nvPr>
        </p:nvSpPr>
        <p:spPr>
          <a:xfrm>
            <a:off x="4852219" y="2314807"/>
            <a:ext cx="6942216" cy="4218515"/>
          </a:xfrm>
          <a:solidFill>
            <a:schemeClr val="accent4">
              <a:lumMod val="20000"/>
              <a:lumOff val="80000"/>
              <a:alpha val="76000"/>
            </a:schemeClr>
          </a:solidFill>
        </p:spPr>
        <p:txBody>
          <a:bodyPr>
            <a:normAutofit/>
          </a:bodyPr>
          <a:lstStyle/>
          <a:p>
            <a:pPr marL="0" indent="0">
              <a:buNone/>
            </a:pPr>
            <a:r>
              <a:rPr lang="lv-LV" sz="2400" dirty="0">
                <a:latin typeface="Century Gothic" panose="020B0502020202020204" pitchFamily="34" charset="0"/>
              </a:rPr>
              <a:t>Latviešu valoda ir ļoti unikāla, taču ļoti daudzi latvieši to neapzinās. Par mūsu valodas vērtību var pārliecināties ieklausoties cittautiešu viedoklī.</a:t>
            </a:r>
          </a:p>
          <a:p>
            <a:pPr marL="0" indent="0">
              <a:buNone/>
            </a:pPr>
            <a:endParaRPr lang="lv-LV" sz="2400" dirty="0">
              <a:latin typeface="Century Gothic" panose="020B0502020202020204" pitchFamily="34" charset="0"/>
            </a:endParaRPr>
          </a:p>
          <a:p>
            <a:pPr marL="0" indent="0">
              <a:buNone/>
            </a:pPr>
            <a:r>
              <a:rPr lang="lv-LV" sz="2400" b="1" dirty="0">
                <a:solidFill>
                  <a:srgbClr val="8F2D2C"/>
                </a:solidFill>
                <a:latin typeface="Century Gothic" panose="020B0502020202020204" pitchFamily="34" charset="0"/>
              </a:rPr>
              <a:t>1. Sievišķīgs skanējums</a:t>
            </a:r>
          </a:p>
          <a:p>
            <a:pPr marL="0" indent="0">
              <a:buNone/>
            </a:pPr>
            <a:r>
              <a:rPr lang="lv-LV" sz="2400" dirty="0">
                <a:latin typeface="Century Gothic" panose="020B0502020202020204" pitchFamily="34" charset="0"/>
              </a:rPr>
              <a:t>Raksts par neparastu latviešu valodas vērtību</a:t>
            </a:r>
          </a:p>
          <a:p>
            <a:pPr marL="0" indent="0">
              <a:buNone/>
            </a:pPr>
            <a:r>
              <a:rPr lang="lv-LV" sz="2400" dirty="0">
                <a:solidFill>
                  <a:srgbClr val="8F2D2C"/>
                </a:solidFill>
                <a:latin typeface="Century Gothic" panose="020B0502020202020204" pitchFamily="34" charset="0"/>
                <a:hlinkClick r:id="rId3"/>
              </a:rPr>
              <a:t>http://www.la.lv/valoda-ar-sieviskigu-skanejumu/2/</a:t>
            </a:r>
            <a:endParaRPr lang="lv-LV" sz="2400" dirty="0">
              <a:solidFill>
                <a:srgbClr val="8F2D2C"/>
              </a:solidFill>
              <a:latin typeface="Century Gothic" panose="020B0502020202020204" pitchFamily="34" charset="0"/>
            </a:endParaRPr>
          </a:p>
          <a:p>
            <a:endParaRPr lang="lv-LV" sz="2000" dirty="0"/>
          </a:p>
        </p:txBody>
      </p:sp>
    </p:spTree>
    <p:extLst>
      <p:ext uri="{BB962C8B-B14F-4D97-AF65-F5344CB8AC3E}">
        <p14:creationId xmlns:p14="http://schemas.microsoft.com/office/powerpoint/2010/main" xmlns="" val="664051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ttēls 4"/>
          <p:cNvPicPr>
            <a:picLocks noChangeAspect="1"/>
          </p:cNvPicPr>
          <p:nvPr/>
        </p:nvPicPr>
        <p:blipFill rotWithShape="1">
          <a:blip r:embed="rId2" cstate="print">
            <a:extLst>
              <a:ext uri="{28A0092B-C50C-407E-A947-70E740481C1C}">
                <a14:useLocalDpi xmlns:a14="http://schemas.microsoft.com/office/drawing/2010/main" xmlns="" val="0"/>
              </a:ext>
            </a:extLst>
          </a:blip>
          <a:srcRect r="8416" b="18552"/>
          <a:stretch/>
        </p:blipFill>
        <p:spPr>
          <a:xfrm>
            <a:off x="20" y="10"/>
            <a:ext cx="12191980" cy="6857990"/>
          </a:xfrm>
          <a:prstGeom prst="rect">
            <a:avLst/>
          </a:prstGeom>
        </p:spPr>
      </p:pic>
      <p:sp>
        <p:nvSpPr>
          <p:cNvPr id="10" name="Rectangle 9"/>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atura vietturis 2"/>
          <p:cNvSpPr>
            <a:spLocks noGrp="1"/>
          </p:cNvSpPr>
          <p:nvPr>
            <p:ph idx="1"/>
          </p:nvPr>
        </p:nvSpPr>
        <p:spPr>
          <a:xfrm>
            <a:off x="306605" y="1461267"/>
            <a:ext cx="10515600" cy="5040397"/>
          </a:xfrm>
        </p:spPr>
        <p:txBody>
          <a:bodyPr>
            <a:normAutofit/>
          </a:bodyPr>
          <a:lstStyle/>
          <a:p>
            <a:pPr marL="0" indent="0">
              <a:buNone/>
            </a:pPr>
            <a:r>
              <a:rPr lang="lv-LV" b="1" dirty="0">
                <a:latin typeface="Century Gothic" panose="020B0502020202020204" pitchFamily="34" charset="0"/>
              </a:rPr>
              <a:t>2. Latviešu valodas sarežģītības pakāpe</a:t>
            </a:r>
          </a:p>
          <a:p>
            <a:pPr marL="0" indent="0">
              <a:buNone/>
            </a:pPr>
            <a:r>
              <a:rPr lang="lv-LV" b="1" dirty="0">
                <a:latin typeface="Century Gothic" panose="020B0502020202020204" pitchFamily="34" charset="0"/>
              </a:rPr>
              <a:t>Raksts:</a:t>
            </a:r>
          </a:p>
          <a:p>
            <a:pPr marL="0" indent="0">
              <a:buNone/>
            </a:pPr>
            <a:r>
              <a:rPr lang="lv-LV" dirty="0">
                <a:latin typeface="Century Gothic" panose="020B0502020202020204" pitchFamily="34" charset="0"/>
                <a:hlinkClick r:id="rId3"/>
              </a:rPr>
              <a:t>http://www.delfi.lv/news/comment/comment/bertolds-forsmans-cik-sarezgita-ir-latviesu-valoda.d?id=22119419</a:t>
            </a:r>
            <a:endParaRPr lang="lv-LV" dirty="0">
              <a:latin typeface="Century Gothic" panose="020B0502020202020204" pitchFamily="34" charset="0"/>
            </a:endParaRPr>
          </a:p>
          <a:p>
            <a:pPr marL="0" indent="0">
              <a:buNone/>
            </a:pPr>
            <a:endParaRPr lang="lv-LV" dirty="0">
              <a:latin typeface="Century Gothic" panose="020B0502020202020204" pitchFamily="34" charset="0"/>
            </a:endParaRPr>
          </a:p>
          <a:p>
            <a:pPr marL="0" indent="0">
              <a:buNone/>
            </a:pPr>
            <a:r>
              <a:rPr lang="lv-LV" b="1" dirty="0">
                <a:latin typeface="Century Gothic" panose="020B0502020202020204" pitchFamily="34" charset="0"/>
              </a:rPr>
              <a:t>Kopsavilkums:</a:t>
            </a:r>
          </a:p>
          <a:p>
            <a:pPr marL="0" indent="0">
              <a:buNone/>
            </a:pPr>
            <a:r>
              <a:rPr lang="lv-LV" dirty="0">
                <a:latin typeface="Century Gothic" panose="020B0502020202020204" pitchFamily="34" charset="0"/>
              </a:rPr>
              <a:t>Vai latviešu valoda ir grūta? </a:t>
            </a:r>
          </a:p>
          <a:p>
            <a:pPr marL="0" indent="0">
              <a:buNone/>
            </a:pPr>
            <a:r>
              <a:rPr lang="lv-LV" dirty="0">
                <a:latin typeface="Century Gothic" panose="020B0502020202020204" pitchFamily="34" charset="0"/>
              </a:rPr>
              <a:t>"Nē, visu izšķir apstākļi, kuros mums tā jāmācās.’’</a:t>
            </a:r>
          </a:p>
        </p:txBody>
      </p:sp>
    </p:spTree>
    <p:extLst>
      <p:ext uri="{BB962C8B-B14F-4D97-AF65-F5344CB8AC3E}">
        <p14:creationId xmlns:p14="http://schemas.microsoft.com/office/powerpoint/2010/main" xmlns="" val="1106462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7" name="Attēls 6"/>
          <p:cNvPicPr>
            <a:picLocks noChangeAspect="1"/>
          </p:cNvPicPr>
          <p:nvPr/>
        </p:nvPicPr>
        <p:blipFill rotWithShape="1">
          <a:blip r:embed="rId2" cstate="print">
            <a:extLst>
              <a:ext uri="{28A0092B-C50C-407E-A947-70E740481C1C}">
                <a14:useLocalDpi xmlns:a14="http://schemas.microsoft.com/office/drawing/2010/main" xmlns="" val="0"/>
              </a:ext>
            </a:extLst>
          </a:blip>
          <a:srcRect l="1333"/>
          <a:stretch/>
        </p:blipFill>
        <p:spPr>
          <a:xfrm>
            <a:off x="20" y="10"/>
            <a:ext cx="12191980" cy="6857990"/>
          </a:xfrm>
          <a:prstGeom prst="rect">
            <a:avLst/>
          </a:prstGeom>
        </p:spPr>
      </p:pic>
      <p:sp>
        <p:nvSpPr>
          <p:cNvPr id="14" name="Down Arrow 7"/>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p:cNvSpPr>
            <a:spLocks noGrp="1"/>
          </p:cNvSpPr>
          <p:nvPr>
            <p:ph type="title"/>
          </p:nvPr>
        </p:nvSpPr>
        <p:spPr>
          <a:xfrm>
            <a:off x="1028700" y="190501"/>
            <a:ext cx="2886075" cy="2486024"/>
          </a:xfrm>
          <a:noFill/>
        </p:spPr>
        <p:txBody>
          <a:bodyPr vert="horz" lIns="91440" tIns="45720" rIns="91440" bIns="45720" rtlCol="0" anchor="ctr">
            <a:normAutofit/>
          </a:bodyPr>
          <a:lstStyle/>
          <a:p>
            <a:pPr algn="ctr"/>
            <a:r>
              <a:rPr lang="en-US" sz="3600" i="1" dirty="0" err="1">
                <a:solidFill>
                  <a:schemeClr val="bg1"/>
                </a:solidFill>
                <a:latin typeface="Century Gothic" panose="020B0502020202020204" pitchFamily="34" charset="0"/>
              </a:rPr>
              <a:t>Eiropas</a:t>
            </a:r>
            <a:r>
              <a:rPr lang="en-US" sz="3600" i="1" dirty="0">
                <a:solidFill>
                  <a:schemeClr val="bg1"/>
                </a:solidFill>
                <a:latin typeface="Century Gothic" panose="020B0502020202020204" pitchFamily="34" charset="0"/>
              </a:rPr>
              <a:t> </a:t>
            </a:r>
            <a:r>
              <a:rPr lang="en-US" sz="3600" i="1" dirty="0" err="1">
                <a:solidFill>
                  <a:schemeClr val="bg1"/>
                </a:solidFill>
                <a:latin typeface="Century Gothic" panose="020B0502020202020204" pitchFamily="34" charset="0"/>
              </a:rPr>
              <a:t>Savienības</a:t>
            </a:r>
            <a:r>
              <a:rPr lang="en-US" sz="3600" i="1" dirty="0">
                <a:solidFill>
                  <a:schemeClr val="bg1"/>
                </a:solidFill>
                <a:latin typeface="Century Gothic" panose="020B0502020202020204" pitchFamily="34" charset="0"/>
              </a:rPr>
              <a:t> </a:t>
            </a:r>
            <a:r>
              <a:rPr lang="en-US" sz="3600" i="1" dirty="0" err="1">
                <a:solidFill>
                  <a:schemeClr val="bg1"/>
                </a:solidFill>
                <a:latin typeface="Century Gothic" panose="020B0502020202020204" pitchFamily="34" charset="0"/>
              </a:rPr>
              <a:t>valodu</a:t>
            </a:r>
            <a:r>
              <a:rPr lang="en-US" sz="3600" i="1" dirty="0">
                <a:solidFill>
                  <a:schemeClr val="bg1"/>
                </a:solidFill>
                <a:latin typeface="Century Gothic" panose="020B0502020202020204" pitchFamily="34" charset="0"/>
              </a:rPr>
              <a:t> </a:t>
            </a:r>
            <a:r>
              <a:rPr lang="en-US" sz="3600" i="1" dirty="0" err="1">
                <a:solidFill>
                  <a:schemeClr val="bg1"/>
                </a:solidFill>
                <a:latin typeface="Century Gothic" panose="020B0502020202020204" pitchFamily="34" charset="0"/>
              </a:rPr>
              <a:t>politika</a:t>
            </a:r>
            <a:endParaRPr lang="en-US" sz="3600" i="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xmlns="" val="702465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37"/>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9" name="Attēls 8"/>
          <p:cNvPicPr>
            <a:picLocks noChangeAspect="1"/>
          </p:cNvPicPr>
          <p:nvPr/>
        </p:nvPicPr>
        <p:blipFill rotWithShape="1">
          <a:blip r:embed="rId2" cstate="print">
            <a:extLst>
              <a:ext uri="{28A0092B-C50C-407E-A947-70E740481C1C}">
                <a14:useLocalDpi xmlns:a14="http://schemas.microsoft.com/office/drawing/2010/main" xmlns="" val="0"/>
              </a:ext>
            </a:extLst>
          </a:blip>
          <a:srcRect t="17913" b="20542"/>
          <a:stretch/>
        </p:blipFill>
        <p:spPr>
          <a:xfrm>
            <a:off x="20" y="1"/>
            <a:ext cx="12191979" cy="4239482"/>
          </a:xfrm>
          <a:prstGeom prst="rect">
            <a:avLst/>
          </a:prstGeom>
        </p:spPr>
      </p:pic>
      <p:sp>
        <p:nvSpPr>
          <p:cNvPr id="2" name="Virsraksts 1"/>
          <p:cNvSpPr>
            <a:spLocks noGrp="1"/>
          </p:cNvSpPr>
          <p:nvPr>
            <p:ph type="title"/>
          </p:nvPr>
        </p:nvSpPr>
        <p:spPr>
          <a:xfrm>
            <a:off x="159026" y="4606291"/>
            <a:ext cx="11701670" cy="2125814"/>
          </a:xfrm>
          <a:solidFill>
            <a:srgbClr val="008080"/>
          </a:solidFill>
        </p:spPr>
        <p:txBody>
          <a:bodyPr vert="horz" lIns="91440" tIns="45720" rIns="91440" bIns="45720" rtlCol="0" anchor="b">
            <a:normAutofit fontScale="90000"/>
          </a:bodyPr>
          <a:lstStyle/>
          <a:p>
            <a:pPr algn="ctr">
              <a:lnSpc>
                <a:spcPct val="70000"/>
              </a:lnSpc>
            </a:pPr>
            <a:r>
              <a:rPr lang="en-US" sz="3600" dirty="0">
                <a:solidFill>
                  <a:schemeClr val="bg1"/>
                </a:solidFill>
                <a:latin typeface="Century Gothic" panose="020B0502020202020204" pitchFamily="34" charset="0"/>
              </a:rPr>
              <a:t>"</a:t>
            </a:r>
            <a:r>
              <a:rPr lang="en-US" sz="3600" dirty="0" err="1">
                <a:solidFill>
                  <a:schemeClr val="bg1"/>
                </a:solidFill>
                <a:latin typeface="Century Gothic" panose="020B0502020202020204" pitchFamily="34" charset="0"/>
              </a:rPr>
              <a:t>Eiropas</a:t>
            </a:r>
            <a:r>
              <a:rPr lang="en-US" sz="3600" dirty="0">
                <a:solidFill>
                  <a:schemeClr val="bg1"/>
                </a:solidFill>
                <a:latin typeface="Century Gothic" panose="020B0502020202020204" pitchFamily="34" charset="0"/>
              </a:rPr>
              <a:t> </a:t>
            </a:r>
            <a:r>
              <a:rPr lang="en-US" sz="3600" dirty="0" err="1">
                <a:solidFill>
                  <a:schemeClr val="bg1"/>
                </a:solidFill>
                <a:latin typeface="Century Gothic" panose="020B0502020202020204" pitchFamily="34" charset="0"/>
              </a:rPr>
              <a:t>valodas</a:t>
            </a:r>
            <a:r>
              <a:rPr lang="en-US" sz="3600" dirty="0">
                <a:solidFill>
                  <a:schemeClr val="bg1"/>
                </a:solidFill>
                <a:latin typeface="Century Gothic" panose="020B0502020202020204" pitchFamily="34" charset="0"/>
              </a:rPr>
              <a:t> </a:t>
            </a:r>
            <a:r>
              <a:rPr lang="en-US" sz="3600" dirty="0" err="1">
                <a:solidFill>
                  <a:schemeClr val="bg1"/>
                </a:solidFill>
                <a:latin typeface="Century Gothic" panose="020B0502020202020204" pitchFamily="34" charset="0"/>
              </a:rPr>
              <a:t>ir</a:t>
            </a:r>
            <a:r>
              <a:rPr lang="en-US" sz="3600" dirty="0">
                <a:solidFill>
                  <a:schemeClr val="bg1"/>
                </a:solidFill>
                <a:latin typeface="Century Gothic" panose="020B0502020202020204" pitchFamily="34" charset="0"/>
              </a:rPr>
              <a:t> </a:t>
            </a:r>
            <a:r>
              <a:rPr lang="en-US" sz="3600" dirty="0" err="1">
                <a:solidFill>
                  <a:schemeClr val="bg1"/>
                </a:solidFill>
                <a:latin typeface="Century Gothic" panose="020B0502020202020204" pitchFamily="34" charset="0"/>
              </a:rPr>
              <a:t>vienlīdz</a:t>
            </a:r>
            <a:r>
              <a:rPr lang="en-US" sz="3600" dirty="0">
                <a:solidFill>
                  <a:schemeClr val="bg1"/>
                </a:solidFill>
                <a:latin typeface="Century Gothic" panose="020B0502020202020204" pitchFamily="34" charset="0"/>
              </a:rPr>
              <a:t> </a:t>
            </a:r>
            <a:r>
              <a:rPr lang="en-US" sz="3600" dirty="0" err="1">
                <a:solidFill>
                  <a:schemeClr val="bg1"/>
                </a:solidFill>
                <a:latin typeface="Century Gothic" panose="020B0502020202020204" pitchFamily="34" charset="0"/>
              </a:rPr>
              <a:t>vērtīgas</a:t>
            </a:r>
            <a:r>
              <a:rPr lang="en-US" sz="3600" dirty="0">
                <a:solidFill>
                  <a:schemeClr val="bg1"/>
                </a:solidFill>
                <a:latin typeface="Century Gothic" panose="020B0502020202020204" pitchFamily="34" charset="0"/>
              </a:rPr>
              <a:t> un </a:t>
            </a:r>
            <a:r>
              <a:rPr lang="en-US" sz="3600" dirty="0" err="1">
                <a:solidFill>
                  <a:schemeClr val="bg1"/>
                </a:solidFill>
                <a:latin typeface="Century Gothic" panose="020B0502020202020204" pitchFamily="34" charset="0"/>
              </a:rPr>
              <a:t>cienījamas</a:t>
            </a:r>
            <a:r>
              <a:rPr lang="en-US" sz="3600" dirty="0">
                <a:solidFill>
                  <a:schemeClr val="bg1"/>
                </a:solidFill>
                <a:latin typeface="Century Gothic" panose="020B0502020202020204" pitchFamily="34" charset="0"/>
              </a:rPr>
              <a:t> un </a:t>
            </a:r>
            <a:r>
              <a:rPr lang="en-US" sz="3600" dirty="0" err="1">
                <a:solidFill>
                  <a:schemeClr val="bg1"/>
                </a:solidFill>
                <a:latin typeface="Century Gothic" panose="020B0502020202020204" pitchFamily="34" charset="0"/>
              </a:rPr>
              <a:t>veido</a:t>
            </a:r>
            <a:r>
              <a:rPr lang="lv-LV" sz="3600" dirty="0">
                <a:solidFill>
                  <a:schemeClr val="bg1"/>
                </a:solidFill>
                <a:latin typeface="Century Gothic" panose="020B0502020202020204" pitchFamily="34" charset="0"/>
              </a:rPr>
              <a:t/>
            </a:r>
            <a:br>
              <a:rPr lang="lv-LV" sz="3600" dirty="0">
                <a:solidFill>
                  <a:schemeClr val="bg1"/>
                </a:solidFill>
                <a:latin typeface="Century Gothic" panose="020B0502020202020204" pitchFamily="34" charset="0"/>
              </a:rPr>
            </a:br>
            <a:r>
              <a:rPr lang="lv-LV" sz="3600" dirty="0">
                <a:solidFill>
                  <a:schemeClr val="bg1"/>
                </a:solidFill>
                <a:latin typeface="Century Gothic" panose="020B0502020202020204" pitchFamily="34" charset="0"/>
              </a:rPr>
              <a:t/>
            </a:r>
            <a:br>
              <a:rPr lang="lv-LV" sz="3600" dirty="0">
                <a:solidFill>
                  <a:schemeClr val="bg1"/>
                </a:solidFill>
                <a:latin typeface="Century Gothic" panose="020B0502020202020204" pitchFamily="34" charset="0"/>
              </a:rPr>
            </a:br>
            <a:r>
              <a:rPr lang="en-US" sz="3600" dirty="0">
                <a:solidFill>
                  <a:schemeClr val="bg1"/>
                </a:solidFill>
                <a:latin typeface="Century Gothic" panose="020B0502020202020204" pitchFamily="34" charset="0"/>
              </a:rPr>
              <a:t> </a:t>
            </a:r>
            <a:r>
              <a:rPr lang="en-US" sz="3600" dirty="0" err="1">
                <a:solidFill>
                  <a:schemeClr val="bg1"/>
                </a:solidFill>
                <a:latin typeface="Century Gothic" panose="020B0502020202020204" pitchFamily="34" charset="0"/>
              </a:rPr>
              <a:t>neatņemamu</a:t>
            </a:r>
            <a:r>
              <a:rPr lang="en-US" sz="3600" dirty="0">
                <a:solidFill>
                  <a:schemeClr val="bg1"/>
                </a:solidFill>
                <a:latin typeface="Century Gothic" panose="020B0502020202020204" pitchFamily="34" charset="0"/>
              </a:rPr>
              <a:t> </a:t>
            </a:r>
            <a:r>
              <a:rPr lang="en-US" sz="3600" dirty="0" err="1">
                <a:solidFill>
                  <a:schemeClr val="bg1"/>
                </a:solidFill>
                <a:latin typeface="Century Gothic" panose="020B0502020202020204" pitchFamily="34" charset="0"/>
              </a:rPr>
              <a:t>Eiropas</a:t>
            </a:r>
            <a:r>
              <a:rPr lang="en-US" sz="3600" dirty="0">
                <a:solidFill>
                  <a:schemeClr val="bg1"/>
                </a:solidFill>
                <a:latin typeface="Century Gothic" panose="020B0502020202020204" pitchFamily="34" charset="0"/>
              </a:rPr>
              <a:t> </a:t>
            </a:r>
            <a:r>
              <a:rPr lang="en-US" sz="3600" dirty="0" err="1">
                <a:solidFill>
                  <a:schemeClr val="bg1"/>
                </a:solidFill>
                <a:latin typeface="Century Gothic" panose="020B0502020202020204" pitchFamily="34" charset="0"/>
              </a:rPr>
              <a:t>kultūras</a:t>
            </a:r>
            <a:r>
              <a:rPr lang="en-US" sz="3600" dirty="0">
                <a:solidFill>
                  <a:schemeClr val="bg1"/>
                </a:solidFill>
                <a:latin typeface="Century Gothic" panose="020B0502020202020204" pitchFamily="34" charset="0"/>
              </a:rPr>
              <a:t> un </a:t>
            </a:r>
            <a:r>
              <a:rPr lang="en-US" sz="3600" dirty="0" err="1">
                <a:solidFill>
                  <a:schemeClr val="bg1"/>
                </a:solidFill>
                <a:latin typeface="Century Gothic" panose="020B0502020202020204" pitchFamily="34" charset="0"/>
              </a:rPr>
              <a:t>civilizācijas</a:t>
            </a:r>
            <a:r>
              <a:rPr lang="en-US" sz="3600" dirty="0">
                <a:solidFill>
                  <a:schemeClr val="bg1"/>
                </a:solidFill>
                <a:latin typeface="Century Gothic" panose="020B0502020202020204" pitchFamily="34" charset="0"/>
              </a:rPr>
              <a:t> </a:t>
            </a:r>
            <a:r>
              <a:rPr lang="en-US" sz="3600" dirty="0" err="1">
                <a:solidFill>
                  <a:schemeClr val="bg1"/>
                </a:solidFill>
                <a:latin typeface="Century Gothic" panose="020B0502020202020204" pitchFamily="34" charset="0"/>
              </a:rPr>
              <a:t>daļu</a:t>
            </a:r>
            <a:r>
              <a:rPr lang="en-US" sz="3600" dirty="0">
                <a:solidFill>
                  <a:schemeClr val="bg1"/>
                </a:solidFill>
                <a:latin typeface="Century Gothic" panose="020B0502020202020204" pitchFamily="34" charset="0"/>
              </a:rPr>
              <a:t>’’</a:t>
            </a:r>
            <a:br>
              <a:rPr lang="en-US" sz="3600" dirty="0">
                <a:solidFill>
                  <a:schemeClr val="bg1"/>
                </a:solidFill>
                <a:latin typeface="Century Gothic" panose="020B0502020202020204" pitchFamily="34" charset="0"/>
              </a:rPr>
            </a:br>
            <a:r>
              <a:rPr lang="en-US" sz="3600" dirty="0">
                <a:solidFill>
                  <a:schemeClr val="bg1"/>
                </a:solidFill>
                <a:latin typeface="Century Gothic" panose="020B0502020202020204" pitchFamily="34" charset="0"/>
              </a:rPr>
              <a:t/>
            </a:r>
            <a:br>
              <a:rPr lang="en-US" sz="3600" dirty="0">
                <a:solidFill>
                  <a:schemeClr val="bg1"/>
                </a:solidFill>
                <a:latin typeface="Century Gothic" panose="020B0502020202020204" pitchFamily="34" charset="0"/>
              </a:rPr>
            </a:br>
            <a:r>
              <a:rPr lang="lv-LV" sz="3600" dirty="0">
                <a:solidFill>
                  <a:schemeClr val="bg1"/>
                </a:solidFill>
                <a:latin typeface="Century Gothic" panose="020B0502020202020204" pitchFamily="34" charset="0"/>
              </a:rPr>
              <a:t>                                                                              </a:t>
            </a:r>
            <a:r>
              <a:rPr lang="en-US" sz="2000" dirty="0">
                <a:solidFill>
                  <a:schemeClr val="bg1"/>
                </a:solidFill>
                <a:effectLst>
                  <a:outerShdw blurRad="38100" dist="38100" dir="2700000" algn="tl">
                    <a:srgbClr val="000000">
                      <a:alpha val="43137"/>
                    </a:srgbClr>
                  </a:outerShdw>
                </a:effectLst>
                <a:latin typeface="Century Gothic" panose="020B0502020202020204" pitchFamily="34" charset="0"/>
              </a:rPr>
              <a:t>ES </a:t>
            </a:r>
            <a:r>
              <a:rPr lang="en-US" sz="2000" dirty="0" err="1">
                <a:solidFill>
                  <a:schemeClr val="bg1"/>
                </a:solidFill>
                <a:effectLst>
                  <a:outerShdw blurRad="38100" dist="38100" dir="2700000" algn="tl">
                    <a:srgbClr val="000000">
                      <a:alpha val="43137"/>
                    </a:srgbClr>
                  </a:outerShdw>
                </a:effectLst>
                <a:latin typeface="Century Gothic" panose="020B0502020202020204" pitchFamily="34" charset="0"/>
              </a:rPr>
              <a:t>Pamattiesību</a:t>
            </a:r>
            <a:r>
              <a:rPr lang="en-US" sz="2000" dirty="0">
                <a:solidFill>
                  <a:schemeClr val="bg1"/>
                </a:solidFill>
                <a:effectLst>
                  <a:outerShdw blurRad="38100" dist="38100" dir="2700000" algn="tl">
                    <a:srgbClr val="000000">
                      <a:alpha val="43137"/>
                    </a:srgbClr>
                  </a:outerShdw>
                </a:effectLst>
                <a:latin typeface="Century Gothic" panose="020B0502020202020204" pitchFamily="34" charset="0"/>
              </a:rPr>
              <a:t> </a:t>
            </a:r>
            <a:r>
              <a:rPr lang="en-US" sz="2000" dirty="0" err="1">
                <a:solidFill>
                  <a:schemeClr val="bg1"/>
                </a:solidFill>
                <a:effectLst>
                  <a:outerShdw blurRad="38100" dist="38100" dir="2700000" algn="tl">
                    <a:srgbClr val="000000">
                      <a:alpha val="43137"/>
                    </a:srgbClr>
                  </a:outerShdw>
                </a:effectLst>
                <a:latin typeface="Century Gothic" panose="020B0502020202020204" pitchFamily="34" charset="0"/>
              </a:rPr>
              <a:t>harta</a:t>
            </a:r>
            <a:endParaRPr lang="en-US" sz="2400"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xmlns="" val="1919992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CB714">
            <a:alpha val="68000"/>
          </a:srgbClr>
        </a:solidFill>
        <a:effectLst/>
      </p:bgPr>
    </p:bg>
    <p:spTree>
      <p:nvGrpSpPr>
        <p:cNvPr id="1" name=""/>
        <p:cNvGrpSpPr/>
        <p:nvPr/>
      </p:nvGrpSpPr>
      <p:grpSpPr>
        <a:xfrm>
          <a:off x="0" y="0"/>
          <a:ext cx="0" cy="0"/>
          <a:chOff x="0" y="0"/>
          <a:chExt cx="0" cy="0"/>
        </a:xfrm>
      </p:grpSpPr>
      <p:sp>
        <p:nvSpPr>
          <p:cNvPr id="3" name="Satura vietturis 2"/>
          <p:cNvSpPr>
            <a:spLocks noGrp="1"/>
          </p:cNvSpPr>
          <p:nvPr>
            <p:ph idx="1"/>
          </p:nvPr>
        </p:nvSpPr>
        <p:spPr>
          <a:xfrm>
            <a:off x="186690" y="457199"/>
            <a:ext cx="7071360" cy="5806442"/>
          </a:xfrm>
          <a:solidFill>
            <a:srgbClr val="FDC775"/>
          </a:solidFill>
        </p:spPr>
        <p:txBody>
          <a:bodyPr/>
          <a:lstStyle/>
          <a:p>
            <a:pPr marL="0" indent="0" algn="ctr">
              <a:buNone/>
            </a:pPr>
            <a:endParaRPr lang="lv-LV" dirty="0">
              <a:latin typeface="Century Gothic" panose="020B0502020202020204" pitchFamily="34" charset="0"/>
            </a:endParaRPr>
          </a:p>
          <a:p>
            <a:pPr marL="0" indent="0" algn="ctr">
              <a:buNone/>
            </a:pPr>
            <a:r>
              <a:rPr lang="lv-LV" sz="3200" dirty="0">
                <a:latin typeface="Century Gothic" panose="020B0502020202020204" pitchFamily="34" charset="0"/>
              </a:rPr>
              <a:t>Eiropas Savienībā pozitīvi tiek vērtēta daudzvalodība.</a:t>
            </a:r>
          </a:p>
          <a:p>
            <a:pPr marL="0" indent="0" algn="ctr">
              <a:buNone/>
            </a:pPr>
            <a:r>
              <a:rPr lang="lv-LV" dirty="0">
                <a:latin typeface="Century Gothic" panose="020B0502020202020204" pitchFamily="34" charset="0"/>
              </a:rPr>
              <a:t> </a:t>
            </a:r>
            <a:r>
              <a:rPr lang="lv-LV" sz="2400" dirty="0">
                <a:latin typeface="Century Gothic" panose="020B0502020202020204" pitchFamily="34" charset="0"/>
              </a:rPr>
              <a:t>Ne velti Eiropas Savienības moto ir </a:t>
            </a:r>
          </a:p>
          <a:p>
            <a:pPr marL="0" indent="0" algn="ctr">
              <a:buNone/>
            </a:pPr>
            <a:r>
              <a:rPr lang="lv-LV" sz="2400" b="1" dirty="0">
                <a:latin typeface="Century Gothic" panose="020B0502020202020204" pitchFamily="34" charset="0"/>
              </a:rPr>
              <a:t>"Vienoti daudzveidībā"</a:t>
            </a:r>
            <a:r>
              <a:rPr lang="lv-LV" sz="2400" dirty="0">
                <a:latin typeface="Century Gothic" panose="020B0502020202020204" pitchFamily="34" charset="0"/>
              </a:rPr>
              <a:t>.</a:t>
            </a:r>
          </a:p>
          <a:p>
            <a:pPr marL="0" indent="0" algn="ctr">
              <a:buNone/>
            </a:pPr>
            <a:endParaRPr lang="lv-LV" dirty="0">
              <a:latin typeface="Century Gothic" panose="020B0502020202020204" pitchFamily="34" charset="0"/>
            </a:endParaRPr>
          </a:p>
          <a:p>
            <a:pPr marL="0" indent="0" algn="ctr">
              <a:buNone/>
            </a:pPr>
            <a:r>
              <a:rPr lang="lv-LV" b="1" dirty="0">
                <a:latin typeface="Century Gothic" panose="020B0502020202020204" pitchFamily="34" charset="0"/>
              </a:rPr>
              <a:t>   ES daudzvalodības politikai ir divi  aspekti:</a:t>
            </a:r>
          </a:p>
          <a:p>
            <a:r>
              <a:rPr lang="lv-LV" sz="2400" dirty="0">
                <a:latin typeface="Century Gothic" panose="020B0502020202020204" pitchFamily="34" charset="0"/>
              </a:rPr>
              <a:t>centieni aizsargāt Eiropas bagāto valodu daudzveidību;</a:t>
            </a:r>
          </a:p>
          <a:p>
            <a:r>
              <a:rPr lang="lv-LV" sz="2400" dirty="0">
                <a:latin typeface="Century Gothic" panose="020B0502020202020204" pitchFamily="34" charset="0"/>
              </a:rPr>
              <a:t>svešvalodu apguves veicināšana.</a:t>
            </a:r>
          </a:p>
          <a:p>
            <a:endParaRPr lang="lv-LV" dirty="0"/>
          </a:p>
        </p:txBody>
      </p:sp>
      <p:pic>
        <p:nvPicPr>
          <p:cNvPr id="6" name="Attēls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258050" y="1492772"/>
            <a:ext cx="4819650" cy="4329653"/>
          </a:xfrm>
          <a:prstGeom prst="rect">
            <a:avLst/>
          </a:prstGeom>
        </p:spPr>
      </p:pic>
    </p:spTree>
    <p:extLst>
      <p:ext uri="{BB962C8B-B14F-4D97-AF65-F5344CB8AC3E}">
        <p14:creationId xmlns:p14="http://schemas.microsoft.com/office/powerpoint/2010/main" xmlns="" val="1084215937"/>
      </p:ext>
    </p:extLst>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2110</TotalTime>
  <Words>935</Words>
  <Application>Microsoft Office PowerPoint</Application>
  <PresentationFormat>Custom</PresentationFormat>
  <Paragraphs>128</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dizains</vt:lpstr>
      <vt:lpstr>Latviešu valoda Eiropas Savienībā</vt:lpstr>
      <vt:lpstr>Mazliet par latviešu valodu</vt:lpstr>
      <vt:lpstr>Latviešu valoda</vt:lpstr>
      <vt:lpstr>Latviešu valodas attīstība</vt:lpstr>
      <vt:lpstr>Latviešu valodas vērtības</vt:lpstr>
      <vt:lpstr>Slide 6</vt:lpstr>
      <vt:lpstr>Eiropas Savienības valodu politika</vt:lpstr>
      <vt:lpstr>"Eiropas valodas ir vienlīdz vērtīgas un cienījamas un veido   neatņemamu Eiropas kultūras un civilizācijas daļu’’                                                                                ES Pamattiesību harta</vt:lpstr>
      <vt:lpstr>Slide 9</vt:lpstr>
      <vt:lpstr>Eiropas Savienības  24  oficiālās valodas</vt:lpstr>
      <vt:lpstr>Slide 11</vt:lpstr>
      <vt:lpstr>Slide 12</vt:lpstr>
      <vt:lpstr>Slide 13</vt:lpstr>
      <vt:lpstr>Tulkotāju konferences "Latviešu valoda Eiropas Savienībā" </vt:lpstr>
      <vt:lpstr>Latviešu valodas popularizēšana ES</vt:lpstr>
      <vt:lpstr>Latviešu valodas popularizēšana</vt:lpstr>
      <vt:lpstr>Izglītības iespējas</vt:lpstr>
      <vt:lpstr>Latviešu tulki ES institūcijās</vt:lpstr>
      <vt:lpstr>Pašlaik latviešu valodu iespējams studēt 20 universitātēs ārvalstīs.  Latvijas dalība ES padara studijas daudz pieejamākas.</vt:lpstr>
      <vt:lpstr>Latviešu valoda Īrijā</vt:lpstr>
      <vt:lpstr>Osvalds Zebris</vt:lpstr>
      <vt:lpstr>Eiropas valodu diena</vt:lpstr>
      <vt:lpstr>Secinājumi</vt:lpstr>
      <vt:lpstr>Paldies par uzmanību!</vt:lpstr>
      <vt:lpstr>Informācijas avoti</vt:lpstr>
      <vt:lpstr>Attēli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Latviešu valoda Eiropas Savienībā</dc:title>
  <dc:creator>Linda Novika</dc:creator>
  <cp:lastModifiedBy>Skolotajs</cp:lastModifiedBy>
  <cp:revision>75</cp:revision>
  <dcterms:created xsi:type="dcterms:W3CDTF">2017-04-25T21:13:35Z</dcterms:created>
  <dcterms:modified xsi:type="dcterms:W3CDTF">2017-04-28T18:20:49Z</dcterms:modified>
</cp:coreProperties>
</file>